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4D_354397F7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modernComment_132_117A62DB.xml" ContentType="application/vnd.ms-powerpoint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sldIdLst>
    <p:sldId id="256" r:id="rId5"/>
    <p:sldId id="316" r:id="rId6"/>
    <p:sldId id="341" r:id="rId7"/>
    <p:sldId id="308" r:id="rId8"/>
    <p:sldId id="349" r:id="rId9"/>
    <p:sldId id="348" r:id="rId10"/>
    <p:sldId id="347" r:id="rId11"/>
    <p:sldId id="315" r:id="rId12"/>
    <p:sldId id="310" r:id="rId13"/>
    <p:sldId id="342" r:id="rId14"/>
    <p:sldId id="317" r:id="rId15"/>
    <p:sldId id="345" r:id="rId16"/>
    <p:sldId id="344" r:id="rId17"/>
    <p:sldId id="331" r:id="rId18"/>
    <p:sldId id="329" r:id="rId19"/>
    <p:sldId id="307" r:id="rId20"/>
    <p:sldId id="339" r:id="rId21"/>
    <p:sldId id="340" r:id="rId22"/>
    <p:sldId id="309" r:id="rId23"/>
    <p:sldId id="332" r:id="rId24"/>
    <p:sldId id="333" r:id="rId25"/>
    <p:sldId id="296" r:id="rId26"/>
    <p:sldId id="346" r:id="rId27"/>
    <p:sldId id="325" r:id="rId28"/>
    <p:sldId id="326" r:id="rId29"/>
    <p:sldId id="337" r:id="rId30"/>
    <p:sldId id="318" r:id="rId31"/>
    <p:sldId id="319" r:id="rId32"/>
    <p:sldId id="311" r:id="rId33"/>
    <p:sldId id="320" r:id="rId34"/>
    <p:sldId id="313" r:id="rId35"/>
    <p:sldId id="327" r:id="rId36"/>
    <p:sldId id="312" r:id="rId37"/>
    <p:sldId id="306" r:id="rId38"/>
    <p:sldId id="301" r:id="rId39"/>
    <p:sldId id="350" r:id="rId40"/>
    <p:sldId id="321" r:id="rId41"/>
    <p:sldId id="323" r:id="rId42"/>
    <p:sldId id="335" r:id="rId43"/>
    <p:sldId id="343" r:id="rId44"/>
    <p:sldId id="288" r:id="rId4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87BA2-D6AE-A904-3AC5-B56ACE290D1D}" name="Guest User" initials="GU" userId="S::urn:spo:anon#ced7481ed3b816566e07fbe43aba061d6a268a3e8f41d070ff8f741956c0dcc5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AAF"/>
    <a:srgbClr val="F7C97D"/>
    <a:srgbClr val="71C3BE"/>
    <a:srgbClr val="F9EAC3"/>
    <a:srgbClr val="31B7BC"/>
    <a:srgbClr val="354D9B"/>
    <a:srgbClr val="F3F6FB"/>
    <a:srgbClr val="F7C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B76614-559C-4020-882C-883B1C44162A}" v="82" dt="2023-11-30T14:15:36.289"/>
    <p1510:client id="{860469B8-62D6-6D86-65DC-38D1EBD93364}" v="1" dt="2023-11-30T14:24:32.989"/>
    <p1510:client id="{AF4A6F16-3CA5-2476-E507-36E06BADBF98}" v="16" dt="2023-11-30T15:36:12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inam\AppData\Local\Microsoft\Windows\INetCache\Content.Outlook\ZPS4TNOG\NK_events%20in%20IC_sep2022-sep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Meetings innovocean campus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Totalen!$B$21</c:f>
              <c:strCache>
                <c:ptCount val="1"/>
                <c:pt idx="0">
                  <c:v>#meetings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Totalen!$A$22:$A$24</c:f>
              <c:strCache>
                <c:ptCount val="3"/>
                <c:pt idx="0">
                  <c:v>VLIZ with externals</c:v>
                </c:pt>
                <c:pt idx="1">
                  <c:v>Internal Meeting VLIZ</c:v>
                </c:pt>
                <c:pt idx="2">
                  <c:v>Meetings IC partners</c:v>
                </c:pt>
              </c:strCache>
            </c:strRef>
          </c:cat>
          <c:val>
            <c:numRef>
              <c:f>Totalen!$B$22:$B$24</c:f>
              <c:numCache>
                <c:formatCode>0</c:formatCode>
                <c:ptCount val="3"/>
                <c:pt idx="0">
                  <c:v>186</c:v>
                </c:pt>
                <c:pt idx="1">
                  <c:v>1308</c:v>
                </c:pt>
                <c:pt idx="2">
                  <c:v>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2-48FF-8D54-A9CB833DE7A7}"/>
            </c:ext>
          </c:extLst>
        </c:ser>
        <c:ser>
          <c:idx val="1"/>
          <c:order val="1"/>
          <c:tx>
            <c:strRef>
              <c:f>Totalen!$C$21</c:f>
              <c:strCache>
                <c:ptCount val="1"/>
                <c:pt idx="0">
                  <c:v># participants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Totalen!$A$22:$A$24</c:f>
              <c:strCache>
                <c:ptCount val="3"/>
                <c:pt idx="0">
                  <c:v>VLIZ with externals</c:v>
                </c:pt>
                <c:pt idx="1">
                  <c:v>Internal Meeting VLIZ</c:v>
                </c:pt>
                <c:pt idx="2">
                  <c:v>Meetings IC partners</c:v>
                </c:pt>
              </c:strCache>
            </c:strRef>
          </c:cat>
          <c:val>
            <c:numRef>
              <c:f>Totalen!$C$22:$C$24</c:f>
              <c:numCache>
                <c:formatCode>0</c:formatCode>
                <c:ptCount val="3"/>
                <c:pt idx="0">
                  <c:v>5455</c:v>
                </c:pt>
                <c:pt idx="1">
                  <c:v>10708</c:v>
                </c:pt>
                <c:pt idx="2">
                  <c:v>4006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C2-48FF-8D54-A9CB833DE7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94756032"/>
        <c:axId val="894719632"/>
      </c:barChart>
      <c:catAx>
        <c:axId val="894756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4719632"/>
        <c:crosses val="autoZero"/>
        <c:auto val="1"/>
        <c:lblAlgn val="ctr"/>
        <c:lblOffset val="100"/>
        <c:noMultiLvlLbl val="0"/>
      </c:catAx>
      <c:valAx>
        <c:axId val="89471963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89475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modernComment_132_117A62D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CCA1AA-67DC-49AB-9AC3-689C72942A14}" authorId="{66487BA2-D6AE-A904-3AC5-B56ACE290D1D}" created="2023-11-30T14:05:28.48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3233371" sldId="306"/>
      <ac:spMk id="6" creationId="{AE80BD70-CF0B-0947-D4A9-CF66762104F2}"/>
      <ac:txMk cp="154" len="33">
        <ac:context len="329" hash="3655754973"/>
      </ac:txMk>
    </ac:txMkLst>
    <p188:pos x="4072537" y="1389529"/>
    <p188:txBody>
      <a:bodyPr/>
      <a:lstStyle/>
      <a:p>
        <a:r>
          <a:rPr lang="en-GB"/>
          <a:t>495000€</a:t>
        </a:r>
      </a:p>
    </p188:txBody>
  </p188:cm>
  <p188:cm id="{08010457-916E-4063-962B-0518208BC835}" authorId="{66487BA2-D6AE-A904-3AC5-B56ACE290D1D}" created="2023-11-30T14:24:32.98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3233371" sldId="306"/>
      <ac:spMk id="6" creationId="{AE80BD70-CF0B-0947-D4A9-CF66762104F2}"/>
      <ac:txMk cp="270" len="57">
        <ac:context len="329" hash="3655754973"/>
      </ac:txMk>
    </ac:txMkLst>
    <p188:pos x="2432050" y="2914650"/>
    <p188:txBody>
      <a:bodyPr/>
      <a:lstStyle/>
      <a:p>
        <a:r>
          <a:rPr lang="en-GB"/>
          <a:t>Sinds begin november, want we zaten met een periode dat er nog een affiche moest uitgehangen worden.</a:t>
        </a:r>
      </a:p>
    </p188:txBody>
  </p188:cm>
</p188:cmLst>
</file>

<file path=ppt/comments/modernComment_14D_354397F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94214C-55EE-430D-83F3-37345FD58B4E}" authorId="{66487BA2-D6AE-A904-3AC5-B56ACE290D1D}" created="2023-11-30T13:56:27.30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93622263" sldId="333"/>
      <ac:spMk id="3" creationId="{9D470DA7-63C8-C230-7EAF-21BA7813BD14}"/>
      <ac:txMk cp="0" len="49">
        <ac:context len="234" hash="72311642"/>
      </ac:txMk>
    </ac:txMkLst>
    <p188:pos x="2490907" y="563495"/>
    <p188:txBody>
      <a:bodyPr/>
      <a:lstStyle/>
      <a:p>
        <a:r>
          <a:rPr lang="en-GB"/>
          <a:t>Ondertussen al iets meer: +-615k</a:t>
        </a:r>
      </a:p>
    </p188:txBody>
  </p188:cm>
  <p188:cm id="{D1BF190C-6FB0-4CEB-8CC6-97A07CA7F85B}" authorId="{66487BA2-D6AE-A904-3AC5-B56ACE290D1D}" created="2023-11-30T13:56:52.62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93622263" sldId="333"/>
      <ac:spMk id="3" creationId="{9D470DA7-63C8-C230-7EAF-21BA7813BD14}"/>
      <ac:txMk cp="76" len="34">
        <ac:context len="234" hash="72311642"/>
      </ac:txMk>
    </ac:txMkLst>
    <p188:pos x="1235848" y="1658470"/>
    <p188:txBody>
      <a:bodyPr/>
      <a:lstStyle/>
      <a:p>
        <a:r>
          <a:rPr lang="en-GB"/>
          <a:t>Zou ik wegdoen, want timing net verschoven naar oplevering op ofwel 30/01 ofwel 13/02.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27C4B-1D4D-A64D-A879-D38C9F0E4A9F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9DA19-485E-A349-B119-3DD4DA844F7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554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1979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608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2277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8706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3578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454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6354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61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1104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3061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160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882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2994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3676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5483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9069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8854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5932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9445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68306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1385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1516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9212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7198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966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6202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181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213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8979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762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415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5250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761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DA19-485E-A349-B119-3DD4DA844F79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225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BF4E4-B2D7-1015-4E00-F33C1063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164E51-7308-ABC6-A4AD-9F701FC4C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3B203D-A8BB-97CC-4B1C-9BB6D417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5C0FB9-473B-6918-06D9-F00A4ECA6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043069-BF7A-F871-957A-7ABD00BC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810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9289D-AAD3-227E-6E6A-3F5B93A6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5F7B953-51C4-DED3-EAEA-DD2C7DF51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0C8B8D-3C9F-94F0-4A47-6F8211771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97578B-8124-CD98-D52B-4A55CE28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341E8D-4A43-6403-42FA-E3DEE085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875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C3B8893-5C98-4DF5-A447-7DB4A3F7D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6A199A1-E137-9616-4E66-7A5AAF68E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8EE543-CD5C-C2AE-FAEC-D4E4177F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77D96F-A299-0BAF-A874-3C5F1B49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0B4043-2233-543F-BB1A-2D757A58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16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6D1FA-555D-4FC2-C403-2A0017CD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543E4-A34D-8BB3-6F59-7C4E4D805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86242D-AEB6-198E-4988-574E2A70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2ADB36-3C82-EE46-77EC-C7143288F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9198FC-3D69-31DF-D9A6-640F01BA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902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99450-18BA-5C2C-1FE4-D9C18951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0FE652-B118-B071-A846-2AE02E64B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838E15-A04A-EF4F-A301-113585B2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4E20B5-36CE-5EDA-DC42-FFA61BB4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84436F-F968-3258-8FF3-96700058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11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4F0FF-917E-D2FE-4EA3-11381A53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BB43A6-F6C1-9687-6EBF-A945B2445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F9A59F-5F09-F00C-BE5D-F53EB0E89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102260-C8F2-69CF-6813-2F3635ED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3D2147-565D-1096-2C03-F906AD37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2E7B06-7714-2E23-02EC-FB8ED386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105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601A7-47A2-104E-6289-0D810FF0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0222E9-2CB0-33BC-D2DF-28696E7C5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3D0EB67-2015-E018-D740-696F36E2C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15D5F40-6E7E-E39C-CDC9-E12A72896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AEBE50A-833A-0192-C8B9-7743824EA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A24102D-D3D6-FFB7-E3BA-D450EF0C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FC75846-F0FE-C0B8-5537-9AC621ED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AD136A7-1266-1DBC-432A-95B98175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567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BEDF2-54EC-7EE6-0771-6A570CF4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1217642-4D70-7E4D-4E3E-AE84BAF1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369C08D-47C4-0D92-A50F-A5E3AEC8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3C1CCC4-79EA-2DF0-A883-A745A2AE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278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B1A1434-AFD5-7A53-1449-AA829BAA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1EA85BF-D19C-0433-F503-1EF01BD21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E91543-4959-C19B-394D-1BA2C7A5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42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03EAB-89C1-BDAC-ABE6-D62848B7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8CABC8-A10B-24EF-574D-E4722CE99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D97A4B-63CA-D9A6-5A41-E7D545501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922960-EEBC-84D6-8065-76F02952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A5DFE9-B1AB-F0AD-3049-C456750B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458A29-CFA2-C2F9-276E-E7F398F0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070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1C3C7-2F74-1E21-6B21-59D584CB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66A4B2E-A5C2-F70A-19F0-2FEAFA9D5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94B9ED0-0AFB-62B3-A081-EB606F9CB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DF68F6-4214-4D83-C4D2-71064337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D215E0-CE20-8DD0-CD9D-4972010E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2F4AEA-2D68-2BBE-FF37-65144076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264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905F696-FF83-64A9-E1DC-7D7ECAD5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1244FD-1BC1-9521-2760-6BF781AE3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73B81C-3EBC-B26E-B338-62E380738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026E-91C4-AC43-B90C-FEA633ADE740}" type="datetimeFigureOut">
              <a:rPr lang="nl-BE" smtClean="0"/>
              <a:t>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F24B57-1EE9-CAD1-7278-BE8866F1F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9459BF-7F35-29F2-A753-6304B515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E99E8-F5BC-BC47-BAF2-5483DE3B306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54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4.sv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D_354397F7.xm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.sv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2_117A62DB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>
            <a:off x="0" y="1741118"/>
            <a:ext cx="11874674" cy="5116882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rgbClr val="71C3BE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658A66-E635-C1B5-3D96-129F5807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950" y="468149"/>
            <a:ext cx="3067050" cy="98899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43BF5D0-BDA4-10F2-8338-A864BD012F55}"/>
              </a:ext>
            </a:extLst>
          </p:cNvPr>
          <p:cNvSpPr txBox="1"/>
          <p:nvPr/>
        </p:nvSpPr>
        <p:spPr>
          <a:xfrm>
            <a:off x="1059094" y="3678628"/>
            <a:ext cx="5638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900" dirty="0">
                <a:solidFill>
                  <a:schemeClr val="bg1"/>
                </a:solidFill>
                <a:latin typeface="Sofia Pro" pitchFamily="2" charset="0"/>
              </a:rPr>
              <a:t>01/12/2023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326CF51-7BD2-71DE-3A12-E8CC1FFEA79A}"/>
              </a:ext>
            </a:extLst>
          </p:cNvPr>
          <p:cNvSpPr txBox="1"/>
          <p:nvPr/>
        </p:nvSpPr>
        <p:spPr>
          <a:xfrm>
            <a:off x="996950" y="4063349"/>
            <a:ext cx="563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latin typeface="Sofia Pro"/>
              </a:rPr>
              <a:t>Update </a:t>
            </a:r>
            <a:r>
              <a:rPr lang="nl-BE" sz="2800" b="1" dirty="0">
                <a:solidFill>
                  <a:srgbClr val="354D9B"/>
                </a:solidFill>
                <a:effectLst/>
                <a:latin typeface="Sofia Pro"/>
              </a:rPr>
              <a:t>VLIZ</a:t>
            </a:r>
            <a:r>
              <a:rPr lang="nl-BE" sz="2800" b="1" dirty="0">
                <a:solidFill>
                  <a:srgbClr val="354D9B"/>
                </a:solidFill>
                <a:latin typeface="Sofia Pro"/>
              </a:rPr>
              <a:t> activiteiten 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8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996950" y="1726549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Evenementen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996950" y="2249769"/>
            <a:ext cx="380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31B7BC"/>
                </a:solidFill>
                <a:latin typeface="Sofia Pro"/>
              </a:rPr>
              <a:t>Dag van de Wetenschap Santé Zee</a:t>
            </a:r>
          </a:p>
          <a:p>
            <a:r>
              <a:rPr lang="nl-BE" b="1" dirty="0">
                <a:solidFill>
                  <a:srgbClr val="31B7BC"/>
                </a:solidFill>
                <a:latin typeface="Sofia Pro"/>
              </a:rPr>
              <a:t>26 november 2023</a:t>
            </a:r>
            <a:endParaRPr lang="en-US" b="1" dirty="0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7B8AC-F12A-580A-9135-2886446071E0}"/>
              </a:ext>
            </a:extLst>
          </p:cNvPr>
          <p:cNvSpPr txBox="1"/>
          <p:nvPr/>
        </p:nvSpPr>
        <p:spPr>
          <a:xfrm>
            <a:off x="1066799" y="3187700"/>
            <a:ext cx="9731287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Ocean Decade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TOP editie met 1550 dlnmrs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RV Simon Stevin en MSO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‘De Zee als Goed Doel’ €3.000 opbrengst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35 liter soep en 34 liter warme chocolademelk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175 goodie bags voor kinderen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 lezingen VOLZET (&gt; 300 paar luisterende oren)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Bezoek van 120 NELOS-duikers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kinderworkshop en escape rooms VOLZET (9-81 jaar).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098" name="Picture 2" descr="Dag van de Wetenschap 2023: Santé Zee">
            <a:extLst>
              <a:ext uri="{FF2B5EF4-FFF2-40B4-BE49-F238E27FC236}">
                <a16:creationId xmlns:a16="http://schemas.microsoft.com/office/drawing/2014/main" id="{81A5A6C4-0949-934A-FEE1-CC0BEEDEE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13" y="663544"/>
            <a:ext cx="6442302" cy="262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ag van de Wetenschap 2023">
            <a:extLst>
              <a:ext uri="{FF2B5EF4-FFF2-40B4-BE49-F238E27FC236}">
                <a16:creationId xmlns:a16="http://schemas.microsoft.com/office/drawing/2014/main" id="{C4B82CF9-2384-C40C-1273-2413AAD0A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3518049"/>
            <a:ext cx="5513614" cy="309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20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>
            <a:off x="0" y="1741118"/>
            <a:ext cx="11874674" cy="5116882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rgbClr val="71C3BE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658A66-E635-C1B5-3D96-129F5807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950" y="468149"/>
            <a:ext cx="3067050" cy="98899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326CF51-7BD2-71DE-3A12-E8CC1FFEA79A}"/>
              </a:ext>
            </a:extLst>
          </p:cNvPr>
          <p:cNvSpPr txBox="1"/>
          <p:nvPr/>
        </p:nvSpPr>
        <p:spPr>
          <a:xfrm>
            <a:off x="996950" y="4063349"/>
            <a:ext cx="821167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Visits @VLIZ</a:t>
            </a:r>
            <a:endParaRPr lang="nl-BE" sz="2800" b="1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8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996950" y="34005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Visits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996950" y="851748"/>
            <a:ext cx="314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>
                <a:solidFill>
                  <a:srgbClr val="31B7BC"/>
                </a:solidFill>
                <a:latin typeface="Sofia Pro"/>
              </a:rPr>
              <a:t>Enkele VIP bezoeken</a:t>
            </a:r>
            <a:endParaRPr lang="en-US" sz="2000" b="1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7B8AC-F12A-580A-9135-2886446071E0}"/>
              </a:ext>
            </a:extLst>
          </p:cNvPr>
          <p:cNvSpPr txBox="1"/>
          <p:nvPr/>
        </p:nvSpPr>
        <p:spPr>
          <a:xfrm>
            <a:off x="8711810" y="1583739"/>
            <a:ext cx="2997200" cy="1754326"/>
          </a:xfrm>
          <a:prstGeom prst="rect">
            <a:avLst/>
          </a:prstGeom>
          <a:solidFill>
            <a:srgbClr val="F9EAC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0" i="0" dirty="0">
                <a:solidFill>
                  <a:srgbClr val="172B4D"/>
                </a:solidFill>
                <a:effectLst/>
                <a:latin typeface="-apple-system"/>
              </a:rPr>
              <a:t>Vlaams Economisch Vertegenwoordigers van FIT (Flanders Investment and Trade)</a:t>
            </a:r>
          </a:p>
          <a:p>
            <a:endParaRPr lang="nl-NL" dirty="0">
              <a:solidFill>
                <a:srgbClr val="172B4D"/>
              </a:solidFill>
              <a:latin typeface="-apple-system"/>
            </a:endParaRPr>
          </a:p>
          <a:p>
            <a:r>
              <a:rPr lang="nl-NL" dirty="0">
                <a:solidFill>
                  <a:srgbClr val="172B4D"/>
                </a:solidFill>
                <a:latin typeface="-apple-system"/>
              </a:rPr>
              <a:t>19/09/2023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33CD6-83F6-B0D4-BE0C-FDEC66A0A9DD}"/>
              </a:ext>
            </a:extLst>
          </p:cNvPr>
          <p:cNvSpPr txBox="1"/>
          <p:nvPr/>
        </p:nvSpPr>
        <p:spPr>
          <a:xfrm>
            <a:off x="521066" y="1581312"/>
            <a:ext cx="3792825" cy="2462213"/>
          </a:xfrm>
          <a:prstGeom prst="rect">
            <a:avLst/>
          </a:prstGeom>
          <a:solidFill>
            <a:srgbClr val="71C3B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nl-NL" b="0" i="0" dirty="0">
              <a:solidFill>
                <a:srgbClr val="172B4D"/>
              </a:solidFill>
              <a:effectLst/>
              <a:latin typeface="-apple-system"/>
            </a:endParaRPr>
          </a:p>
          <a:p>
            <a:r>
              <a:rPr lang="nl-NL" sz="2000" b="0" i="0" dirty="0">
                <a:solidFill>
                  <a:srgbClr val="172B4D"/>
                </a:solidFill>
                <a:effectLst/>
                <a:latin typeface="-apple-system"/>
              </a:rPr>
              <a:t>Vlaamse Diplomaten</a:t>
            </a:r>
          </a:p>
          <a:p>
            <a:r>
              <a:rPr lang="nl-NL" sz="2000" dirty="0">
                <a:solidFill>
                  <a:srgbClr val="172B4D"/>
                </a:solidFill>
                <a:latin typeface="-apple-system"/>
              </a:rPr>
              <a:t>(voorafgegaan door bezoek aspirant diplomaten in juni)</a:t>
            </a:r>
          </a:p>
          <a:p>
            <a:endParaRPr lang="nl-NL" sz="2000" dirty="0">
              <a:solidFill>
                <a:srgbClr val="172B4D"/>
              </a:solidFill>
              <a:latin typeface="-apple-system"/>
            </a:endParaRPr>
          </a:p>
          <a:p>
            <a:r>
              <a:rPr lang="nl-NL" sz="2000" dirty="0">
                <a:solidFill>
                  <a:srgbClr val="172B4D"/>
                </a:solidFill>
                <a:latin typeface="-apple-system"/>
              </a:rPr>
              <a:t>20/09/2023</a:t>
            </a:r>
            <a:endParaRPr lang="en-US" sz="2000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6661A-10F1-8FEB-C1EF-580D368D138B}"/>
              </a:ext>
            </a:extLst>
          </p:cNvPr>
          <p:cNvSpPr txBox="1"/>
          <p:nvPr/>
        </p:nvSpPr>
        <p:spPr>
          <a:xfrm>
            <a:off x="8713848" y="3517924"/>
            <a:ext cx="2997200" cy="923330"/>
          </a:xfrm>
          <a:prstGeom prst="rect">
            <a:avLst/>
          </a:prstGeom>
          <a:solidFill>
            <a:srgbClr val="F9EAC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0" i="0" dirty="0">
                <a:solidFill>
                  <a:srgbClr val="172B4D"/>
                </a:solidFill>
                <a:effectLst/>
                <a:latin typeface="-apple-system"/>
              </a:rPr>
              <a:t>DG MARE, unit C.2</a:t>
            </a:r>
          </a:p>
          <a:p>
            <a:endParaRPr lang="nl-NL" dirty="0">
              <a:solidFill>
                <a:srgbClr val="172B4D"/>
              </a:solidFill>
              <a:latin typeface="-apple-system"/>
            </a:endParaRPr>
          </a:p>
          <a:p>
            <a:r>
              <a:rPr lang="nl-NL" dirty="0">
                <a:solidFill>
                  <a:srgbClr val="172B4D"/>
                </a:solidFill>
                <a:latin typeface="-apple-system"/>
              </a:rPr>
              <a:t>21/09/2023</a:t>
            </a:r>
            <a:endParaRPr lang="en-US" dirty="0"/>
          </a:p>
        </p:txBody>
      </p:sp>
      <p:pic>
        <p:nvPicPr>
          <p:cNvPr id="16" name="Picture 15" descr="A person standing in front of a group of people in a room&#10;&#10;Description automatically generated">
            <a:extLst>
              <a:ext uri="{FF2B5EF4-FFF2-40B4-BE49-F238E27FC236}">
                <a16:creationId xmlns:a16="http://schemas.microsoft.com/office/drawing/2014/main" id="{A6E46D1F-7D8A-715B-6F52-43BC5CD90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67" y="3710640"/>
            <a:ext cx="3792825" cy="28446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E0C1D3-DB77-77DF-5702-8ED3CA88B805}"/>
              </a:ext>
            </a:extLst>
          </p:cNvPr>
          <p:cNvSpPr txBox="1"/>
          <p:nvPr/>
        </p:nvSpPr>
        <p:spPr>
          <a:xfrm>
            <a:off x="8685727" y="4666345"/>
            <a:ext cx="29879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continue input voor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BuZa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i.k.v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bilaterale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samenwerking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uitwisseling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Baskenland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Quebec,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Catalonië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Noorse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landen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Chili,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Italië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,..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2BDCFE-8C20-0D6F-1F36-2720AB15D2EE}"/>
              </a:ext>
            </a:extLst>
          </p:cNvPr>
          <p:cNvSpPr txBox="1"/>
          <p:nvPr/>
        </p:nvSpPr>
        <p:spPr>
          <a:xfrm>
            <a:off x="4603396" y="59913"/>
            <a:ext cx="3792825" cy="1569660"/>
          </a:xfrm>
          <a:prstGeom prst="rect">
            <a:avLst/>
          </a:prstGeom>
          <a:solidFill>
            <a:srgbClr val="71C3B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nl-NL" b="0" i="0" dirty="0">
              <a:solidFill>
                <a:srgbClr val="172B4D"/>
              </a:solidFill>
              <a:effectLst/>
              <a:latin typeface="-apple-system"/>
            </a:endParaRPr>
          </a:p>
          <a:p>
            <a:r>
              <a:rPr lang="nl-NL" sz="2000" b="0" i="0" dirty="0">
                <a:solidFill>
                  <a:srgbClr val="172B4D"/>
                </a:solidFill>
                <a:effectLst/>
                <a:latin typeface="-apple-system"/>
              </a:rPr>
              <a:t>Ambassadeur IJsland</a:t>
            </a:r>
            <a:endParaRPr lang="nl-NL" sz="2000" dirty="0">
              <a:solidFill>
                <a:srgbClr val="172B4D"/>
              </a:solidFill>
              <a:latin typeface="-apple-system"/>
            </a:endParaRPr>
          </a:p>
          <a:p>
            <a:endParaRPr lang="nl-NL" sz="2000" dirty="0">
              <a:solidFill>
                <a:srgbClr val="172B4D"/>
              </a:solidFill>
              <a:latin typeface="-apple-system"/>
            </a:endParaRPr>
          </a:p>
          <a:p>
            <a:r>
              <a:rPr lang="nl-NL" sz="2000" dirty="0">
                <a:solidFill>
                  <a:srgbClr val="172B4D"/>
                </a:solidFill>
                <a:latin typeface="-apple-system"/>
              </a:rPr>
              <a:t>27/09/2023</a:t>
            </a:r>
            <a:endParaRPr lang="en-US" sz="20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2" name="Picture 11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CEB2EB0-33AA-C743-B76E-D7C59225A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975703" y="2179973"/>
            <a:ext cx="5052020" cy="37890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411A3C-23E5-8B15-7C6C-CD0CA880B3F7}"/>
              </a:ext>
            </a:extLst>
          </p:cNvPr>
          <p:cNvSpPr txBox="1"/>
          <p:nvPr/>
        </p:nvSpPr>
        <p:spPr>
          <a:xfrm>
            <a:off x="8705655" y="459951"/>
            <a:ext cx="2997200" cy="923330"/>
          </a:xfrm>
          <a:prstGeom prst="rect">
            <a:avLst/>
          </a:prstGeom>
          <a:solidFill>
            <a:srgbClr val="F9EAC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0" i="0" dirty="0">
                <a:solidFill>
                  <a:srgbClr val="172B4D"/>
                </a:solidFill>
                <a:effectLst/>
                <a:latin typeface="-apple-system"/>
              </a:rPr>
              <a:t>Ambassadeur Indonesië</a:t>
            </a:r>
          </a:p>
          <a:p>
            <a:endParaRPr lang="nl-NL" b="0" i="0" dirty="0">
              <a:solidFill>
                <a:srgbClr val="172B4D"/>
              </a:solidFill>
              <a:effectLst/>
              <a:latin typeface="-apple-system"/>
            </a:endParaRPr>
          </a:p>
          <a:p>
            <a:r>
              <a:rPr lang="nl-NL" b="0" i="0" dirty="0">
                <a:solidFill>
                  <a:srgbClr val="172B4D"/>
                </a:solidFill>
                <a:effectLst/>
                <a:latin typeface="-apple-system"/>
              </a:rPr>
              <a:t>16/05/2023</a:t>
            </a:r>
          </a:p>
        </p:txBody>
      </p:sp>
    </p:spTree>
    <p:extLst>
      <p:ext uri="{BB962C8B-B14F-4D97-AF65-F5344CB8AC3E}">
        <p14:creationId xmlns:p14="http://schemas.microsoft.com/office/powerpoint/2010/main" val="47951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996950" y="34005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Visits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996950" y="851748"/>
            <a:ext cx="314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>
                <a:solidFill>
                  <a:srgbClr val="31B7BC"/>
                </a:solidFill>
                <a:latin typeface="Sofia Pro"/>
              </a:rPr>
              <a:t>Enkele VIP bezoeken</a:t>
            </a:r>
            <a:endParaRPr lang="en-US" sz="2000" b="1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33CD6-83F6-B0D4-BE0C-FDEC66A0A9DD}"/>
              </a:ext>
            </a:extLst>
          </p:cNvPr>
          <p:cNvSpPr txBox="1"/>
          <p:nvPr/>
        </p:nvSpPr>
        <p:spPr>
          <a:xfrm>
            <a:off x="6162874" y="1601719"/>
            <a:ext cx="4505125" cy="1908215"/>
          </a:xfrm>
          <a:prstGeom prst="rect">
            <a:avLst/>
          </a:prstGeom>
          <a:solidFill>
            <a:srgbClr val="71C3B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nl-NL" b="0" i="0" dirty="0">
              <a:solidFill>
                <a:srgbClr val="172B4D"/>
              </a:solidFill>
              <a:effectLst/>
              <a:latin typeface="-apple-system"/>
            </a:endParaRPr>
          </a:p>
          <a:p>
            <a:r>
              <a:rPr lang="nl-NL" sz="2000" b="0" i="0" dirty="0">
                <a:solidFill>
                  <a:srgbClr val="172B4D"/>
                </a:solidFill>
                <a:effectLst/>
                <a:latin typeface="-apple-system"/>
              </a:rPr>
              <a:t>Klimaatcentrum</a:t>
            </a:r>
            <a:endParaRPr lang="nl-NL" sz="2000" dirty="0">
              <a:solidFill>
                <a:srgbClr val="172B4D"/>
              </a:solidFill>
              <a:latin typeface="-apple-system"/>
            </a:endParaRPr>
          </a:p>
          <a:p>
            <a:r>
              <a:rPr lang="nl-NL" sz="2000" dirty="0">
                <a:solidFill>
                  <a:srgbClr val="172B4D"/>
                </a:solidFill>
                <a:latin typeface="-apple-system"/>
              </a:rPr>
              <a:t>Valérie Trouet en Rozemien De Troch</a:t>
            </a:r>
          </a:p>
          <a:p>
            <a:endParaRPr lang="nl-NL" sz="2000" dirty="0">
              <a:solidFill>
                <a:srgbClr val="172B4D"/>
              </a:solidFill>
              <a:latin typeface="-apple-system"/>
            </a:endParaRPr>
          </a:p>
          <a:p>
            <a:endParaRPr lang="nl-NL" sz="2000" dirty="0">
              <a:solidFill>
                <a:srgbClr val="172B4D"/>
              </a:solidFill>
              <a:latin typeface="-apple-system"/>
            </a:endParaRPr>
          </a:p>
          <a:p>
            <a:r>
              <a:rPr lang="nl-NL" sz="2000" dirty="0">
                <a:solidFill>
                  <a:srgbClr val="172B4D"/>
                </a:solidFill>
                <a:latin typeface="-apple-system"/>
              </a:rPr>
              <a:t>27/11/2023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79777-8D4A-0CED-39BD-FBC102237DD0}"/>
              </a:ext>
            </a:extLst>
          </p:cNvPr>
          <p:cNvSpPr txBox="1"/>
          <p:nvPr/>
        </p:nvSpPr>
        <p:spPr>
          <a:xfrm>
            <a:off x="672162" y="1601718"/>
            <a:ext cx="4572000" cy="1908215"/>
          </a:xfrm>
          <a:prstGeom prst="rect">
            <a:avLst/>
          </a:prstGeom>
          <a:solidFill>
            <a:srgbClr val="71C3B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nl-NL" b="0" i="0" dirty="0">
              <a:solidFill>
                <a:srgbClr val="172B4D"/>
              </a:solidFill>
              <a:effectLst/>
              <a:latin typeface="-apple-system"/>
            </a:endParaRPr>
          </a:p>
          <a:p>
            <a:r>
              <a:rPr lang="nl-NL" sz="2000" b="0" i="0" dirty="0">
                <a:solidFill>
                  <a:srgbClr val="172B4D"/>
                </a:solidFill>
                <a:effectLst/>
                <a:latin typeface="-apple-system"/>
              </a:rPr>
              <a:t>INTER</a:t>
            </a:r>
          </a:p>
          <a:p>
            <a:r>
              <a:rPr lang="nl-NL" sz="2000" dirty="0">
                <a:solidFill>
                  <a:srgbClr val="172B4D"/>
                </a:solidFill>
                <a:latin typeface="-apple-system"/>
              </a:rPr>
              <a:t>i.k.v. A++ label</a:t>
            </a:r>
          </a:p>
          <a:p>
            <a:r>
              <a:rPr lang="nl-NL" sz="2000" dirty="0">
                <a:solidFill>
                  <a:srgbClr val="172B4D"/>
                </a:solidFill>
                <a:latin typeface="-apple-system"/>
              </a:rPr>
              <a:t>i.s.m. ILVO</a:t>
            </a:r>
          </a:p>
          <a:p>
            <a:endParaRPr lang="nl-NL" sz="2000" dirty="0">
              <a:solidFill>
                <a:srgbClr val="172B4D"/>
              </a:solidFill>
              <a:latin typeface="-apple-system"/>
            </a:endParaRPr>
          </a:p>
          <a:p>
            <a:r>
              <a:rPr lang="nl-NL" sz="2000" dirty="0">
                <a:solidFill>
                  <a:srgbClr val="172B4D"/>
                </a:solidFill>
                <a:latin typeface="-apple-system"/>
              </a:rPr>
              <a:t>28/09/2023</a:t>
            </a:r>
            <a:endParaRPr lang="en-US" sz="2000" dirty="0"/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4D320704-5AD0-B7E9-0444-3CBC62AE2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62" y="3516313"/>
            <a:ext cx="4572000" cy="3429000"/>
          </a:xfrm>
          <a:prstGeom prst="rect">
            <a:avLst/>
          </a:prstGeom>
        </p:spPr>
      </p:pic>
      <p:pic>
        <p:nvPicPr>
          <p:cNvPr id="12" name="Picture 11" descr="A group of people standing next to a yellow and black rocket&#10;&#10;Description automatically generated">
            <a:extLst>
              <a:ext uri="{FF2B5EF4-FFF2-40B4-BE49-F238E27FC236}">
                <a16:creationId xmlns:a16="http://schemas.microsoft.com/office/drawing/2014/main" id="{328D8CA1-0015-4407-4DF2-030CF02D2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875" y="3479156"/>
            <a:ext cx="4505124" cy="33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59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996950" y="34005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Visits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996950" y="851748"/>
            <a:ext cx="3143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>
                <a:solidFill>
                  <a:srgbClr val="31B7BC"/>
                </a:solidFill>
                <a:latin typeface="Sofia Pro"/>
              </a:rPr>
              <a:t>Individuele bezoeken (exchange visits)</a:t>
            </a:r>
            <a:endParaRPr lang="en-US" sz="2000" b="1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33CD6-83F6-B0D4-BE0C-FDEC66A0A9DD}"/>
              </a:ext>
            </a:extLst>
          </p:cNvPr>
          <p:cNvSpPr txBox="1"/>
          <p:nvPr/>
        </p:nvSpPr>
        <p:spPr>
          <a:xfrm>
            <a:off x="325821" y="1872074"/>
            <a:ext cx="4652341" cy="1631216"/>
          </a:xfrm>
          <a:prstGeom prst="rect">
            <a:avLst/>
          </a:prstGeom>
          <a:solidFill>
            <a:srgbClr val="71C3B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0" i="0">
                <a:solidFill>
                  <a:srgbClr val="172B4D"/>
                </a:solidFill>
                <a:effectLst/>
              </a:rPr>
              <a:t>IMARPE (Peru) i.k.v. WoRMS</a:t>
            </a:r>
          </a:p>
          <a:p>
            <a:r>
              <a:rPr lang="en-US" sz="2000" b="1" i="0">
                <a:solidFill>
                  <a:srgbClr val="000000"/>
                </a:solidFill>
                <a:effectLst/>
              </a:rPr>
              <a:t>Jose Santamaria</a:t>
            </a:r>
            <a:endParaRPr lang="nl-NL" sz="2000" b="1">
              <a:solidFill>
                <a:srgbClr val="172B4D"/>
              </a:solidFill>
            </a:endParaRPr>
          </a:p>
          <a:p>
            <a:r>
              <a:rPr lang="nl-NL" sz="2000" b="0" i="0">
                <a:solidFill>
                  <a:srgbClr val="172B4D"/>
                </a:solidFill>
                <a:effectLst/>
              </a:rPr>
              <a:t>Lancering Peruvian register of marine species</a:t>
            </a:r>
            <a:endParaRPr lang="nl-NL" sz="2000">
              <a:solidFill>
                <a:srgbClr val="172B4D"/>
              </a:solidFill>
            </a:endParaRPr>
          </a:p>
          <a:p>
            <a:r>
              <a:rPr lang="nl-NL" sz="2000">
                <a:solidFill>
                  <a:srgbClr val="172B4D"/>
                </a:solidFill>
              </a:rPr>
              <a:t>20 – 31 Sept 2023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CF2295-ED56-A3A0-4759-6361D90E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1159"/>
            <a:ext cx="3127524" cy="21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C0F1A63-1325-658D-235C-E7C49988D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524" y="4560842"/>
            <a:ext cx="3701276" cy="229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78E385-4C32-6EEB-9863-09D2B8021037}"/>
              </a:ext>
            </a:extLst>
          </p:cNvPr>
          <p:cNvSpPr txBox="1"/>
          <p:nvPr/>
        </p:nvSpPr>
        <p:spPr>
          <a:xfrm>
            <a:off x="5798581" y="1884475"/>
            <a:ext cx="5342406" cy="1631216"/>
          </a:xfrm>
          <a:prstGeom prst="rect">
            <a:avLst/>
          </a:prstGeom>
          <a:solidFill>
            <a:srgbClr val="71C3B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0" i="0">
                <a:solidFill>
                  <a:srgbClr val="172B4D"/>
                </a:solidFill>
                <a:effectLst/>
              </a:rPr>
              <a:t>IFOP (Chili) </a:t>
            </a:r>
          </a:p>
          <a:p>
            <a:r>
              <a:rPr lang="en-US" sz="20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Jessica </a:t>
            </a:r>
            <a:r>
              <a:rPr lang="en-US" sz="2000" b="1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Bonicelli</a:t>
            </a:r>
            <a:endParaRPr lang="en-US" sz="2000" b="1">
              <a:solidFill>
                <a:srgbClr val="00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Her work focuses on larva dispersal and its relationship with physical coastal processes</a:t>
            </a:r>
            <a:endParaRPr lang="nl-NL" sz="2000">
              <a:solidFill>
                <a:srgbClr val="172B4D"/>
              </a:solidFill>
            </a:endParaRPr>
          </a:p>
          <a:p>
            <a:r>
              <a:rPr lang="nl-NL" sz="2000">
                <a:solidFill>
                  <a:srgbClr val="172B4D"/>
                </a:solidFill>
              </a:rPr>
              <a:t>2 – 11 okt 2023</a:t>
            </a:r>
            <a:endParaRPr lang="en-US" sz="2000"/>
          </a:p>
        </p:txBody>
      </p:sp>
      <p:pic>
        <p:nvPicPr>
          <p:cNvPr id="8" name="Picture 7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A5FB4453-AECA-AF49-5446-41B40116A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6894" y="3491159"/>
            <a:ext cx="4454093" cy="33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29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>
            <a:off x="0" y="1741118"/>
            <a:ext cx="11874674" cy="5116882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rgbClr val="71C3BE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658A66-E635-C1B5-3D96-129F5807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950" y="468149"/>
            <a:ext cx="3067050" cy="98899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326CF51-7BD2-71DE-3A12-E8CC1FFEA79A}"/>
              </a:ext>
            </a:extLst>
          </p:cNvPr>
          <p:cNvSpPr txBox="1"/>
          <p:nvPr/>
        </p:nvSpPr>
        <p:spPr>
          <a:xfrm>
            <a:off x="996950" y="4063349"/>
            <a:ext cx="821167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Trainings </a:t>
            </a:r>
            <a:endParaRPr lang="nl-BE" sz="2800" b="1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84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695325" y="504174"/>
            <a:ext cx="563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Data </a:t>
            </a:r>
            <a:r>
              <a:rPr lang="nl-BE" sz="2800" b="1" err="1">
                <a:solidFill>
                  <a:srgbClr val="354D9B"/>
                </a:solidFill>
                <a:latin typeface="Sofia Pro"/>
              </a:rPr>
              <a:t>Trainings</a:t>
            </a:r>
            <a:r>
              <a:rPr lang="nl-BE" sz="2800" b="1">
                <a:solidFill>
                  <a:srgbClr val="354D9B"/>
                </a:solidFill>
                <a:effectLst/>
                <a:latin typeface="Sofia Pro"/>
              </a:rPr>
              <a:t> 2023</a:t>
            </a:r>
            <a:endParaRPr lang="nl-BE" sz="2800">
              <a:solidFill>
                <a:srgbClr val="354D9B"/>
              </a:solidFill>
              <a:effectLst/>
              <a:latin typeface="Sofia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4E4D6-4FC6-BFB0-A80A-DB45C69A6527}"/>
              </a:ext>
            </a:extLst>
          </p:cNvPr>
          <p:cNvSpPr txBox="1"/>
          <p:nvPr/>
        </p:nvSpPr>
        <p:spPr>
          <a:xfrm>
            <a:off x="590808" y="1504667"/>
            <a:ext cx="10777947" cy="1323439"/>
          </a:xfrm>
          <a:prstGeom prst="rect">
            <a:avLst/>
          </a:prstGeom>
          <a:solidFill>
            <a:srgbClr val="71C3B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1">
                <a:solidFill>
                  <a:srgbClr val="172B4D"/>
                </a:solidFill>
              </a:rPr>
              <a:t>CIBIMA </a:t>
            </a:r>
            <a:r>
              <a:rPr lang="nl-NL" sz="2000">
                <a:solidFill>
                  <a:srgbClr val="172B4D"/>
                </a:solidFill>
              </a:rPr>
              <a:t>(</a:t>
            </a:r>
            <a:r>
              <a:rPr lang="nl-NL" sz="2000" err="1">
                <a:solidFill>
                  <a:srgbClr val="172B4D"/>
                </a:solidFill>
              </a:rPr>
              <a:t>Centro</a:t>
            </a:r>
            <a:r>
              <a:rPr lang="nl-NL" sz="2000">
                <a:solidFill>
                  <a:srgbClr val="172B4D"/>
                </a:solidFill>
              </a:rPr>
              <a:t> de </a:t>
            </a:r>
            <a:r>
              <a:rPr lang="nl-NL" sz="2000" err="1">
                <a:solidFill>
                  <a:srgbClr val="172B4D"/>
                </a:solidFill>
              </a:rPr>
              <a:t>Investigaciones</a:t>
            </a:r>
            <a:r>
              <a:rPr lang="nl-NL" sz="2000">
                <a:solidFill>
                  <a:srgbClr val="172B4D"/>
                </a:solidFill>
              </a:rPr>
              <a:t> de </a:t>
            </a:r>
            <a:r>
              <a:rPr lang="nl-NL" sz="2000" err="1">
                <a:solidFill>
                  <a:srgbClr val="172B4D"/>
                </a:solidFill>
              </a:rPr>
              <a:t>Biologia</a:t>
            </a:r>
            <a:r>
              <a:rPr lang="nl-NL" sz="2000">
                <a:solidFill>
                  <a:srgbClr val="172B4D"/>
                </a:solidFill>
              </a:rPr>
              <a:t> Marina - </a:t>
            </a:r>
            <a:r>
              <a:rPr lang="nl-NL" sz="2000" err="1">
                <a:solidFill>
                  <a:srgbClr val="172B4D"/>
                </a:solidFill>
              </a:rPr>
              <a:t>Universidad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 Autonoma de Santo Domingo)</a:t>
            </a:r>
            <a:endParaRPr lang="nl-NL" sz="2000" b="1">
              <a:solidFill>
                <a:srgbClr val="172B4D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nl-NL" sz="2000">
                <a:solidFill>
                  <a:srgbClr val="172B4D"/>
                </a:solidFill>
              </a:rPr>
              <a:t>Data Management </a:t>
            </a:r>
            <a:r>
              <a:rPr lang="nl-NL" sz="2000" err="1">
                <a:solidFill>
                  <a:srgbClr val="172B4D"/>
                </a:solidFill>
              </a:rPr>
              <a:t>and</a:t>
            </a:r>
            <a:r>
              <a:rPr lang="nl-NL" sz="2000">
                <a:solidFill>
                  <a:srgbClr val="172B4D"/>
                </a:solidFill>
              </a:rPr>
              <a:t> </a:t>
            </a:r>
            <a:r>
              <a:rPr lang="nl-NL" sz="2000" err="1">
                <a:solidFill>
                  <a:srgbClr val="172B4D"/>
                </a:solidFill>
              </a:rPr>
              <a:t>WoRMS</a:t>
            </a:r>
            <a:r>
              <a:rPr lang="nl-NL" sz="2000">
                <a:solidFill>
                  <a:srgbClr val="172B4D"/>
                </a:solidFill>
              </a:rPr>
              <a:t> training</a:t>
            </a:r>
            <a:endParaRPr lang="nl-NL" sz="2000">
              <a:solidFill>
                <a:srgbClr val="172B4D"/>
              </a:solidFill>
              <a:ea typeface="Calibri"/>
              <a:cs typeface="Calibri"/>
            </a:endParaRPr>
          </a:p>
          <a:p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High Level meeting </a:t>
            </a:r>
            <a:r>
              <a:rPr lang="nl-NL" sz="2000" err="1">
                <a:solidFill>
                  <a:srgbClr val="172B4D"/>
                </a:solidFill>
                <a:ea typeface="Calibri"/>
                <a:cs typeface="Calibri"/>
              </a:rPr>
              <a:t>with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 rector </a:t>
            </a:r>
            <a:r>
              <a:rPr lang="nl-NL" sz="2000" err="1">
                <a:solidFill>
                  <a:srgbClr val="172B4D"/>
                </a:solidFill>
                <a:ea typeface="Calibri"/>
                <a:cs typeface="Calibri"/>
              </a:rPr>
              <a:t>and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 </a:t>
            </a:r>
            <a:r>
              <a:rPr lang="nl-NL" sz="2000" err="1">
                <a:solidFill>
                  <a:srgbClr val="172B4D"/>
                </a:solidFill>
                <a:ea typeface="Calibri"/>
                <a:cs typeface="Calibri"/>
              </a:rPr>
              <a:t>dean</a:t>
            </a:r>
            <a:endParaRPr lang="nl-NL" sz="2000" err="1">
              <a:solidFill>
                <a:srgbClr val="172B4D"/>
              </a:solidFill>
            </a:endParaRPr>
          </a:p>
          <a:p>
            <a:r>
              <a:rPr lang="nl-NL" sz="2000">
                <a:solidFill>
                  <a:srgbClr val="172B4D"/>
                </a:solidFill>
              </a:rPr>
              <a:t>25 – 28 April 2023</a:t>
            </a:r>
            <a:endParaRPr lang="en-US"/>
          </a:p>
        </p:txBody>
      </p:sp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4D9B2DE-5CD8-94FC-6BC3-95F5B4D5C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948" y="2888685"/>
            <a:ext cx="4268124" cy="2407984"/>
          </a:xfrm>
          <a:prstGeom prst="rect">
            <a:avLst/>
          </a:prstGeom>
        </p:spPr>
      </p:pic>
      <p:pic>
        <p:nvPicPr>
          <p:cNvPr id="17" name="Picture 16" descr="A group of people standing in front of a wood wall&#10;&#10;Description automatically generated">
            <a:extLst>
              <a:ext uri="{FF2B5EF4-FFF2-40B4-BE49-F238E27FC236}">
                <a16:creationId xmlns:a16="http://schemas.microsoft.com/office/drawing/2014/main" id="{BBB57338-E6BF-36C8-3815-9DD89411D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516" y="2888226"/>
            <a:ext cx="3680953" cy="24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6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695325" y="504174"/>
            <a:ext cx="563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Data </a:t>
            </a:r>
            <a:r>
              <a:rPr lang="nl-BE" sz="2800" b="1" err="1">
                <a:solidFill>
                  <a:srgbClr val="354D9B"/>
                </a:solidFill>
                <a:latin typeface="Sofia Pro"/>
              </a:rPr>
              <a:t>Trainings</a:t>
            </a:r>
            <a:r>
              <a:rPr lang="nl-BE" sz="2800" b="1">
                <a:solidFill>
                  <a:srgbClr val="354D9B"/>
                </a:solidFill>
                <a:effectLst/>
                <a:latin typeface="Sofia Pro"/>
              </a:rPr>
              <a:t> 2023</a:t>
            </a:r>
            <a:endParaRPr lang="nl-BE" sz="2800">
              <a:solidFill>
                <a:srgbClr val="354D9B"/>
              </a:solidFill>
              <a:effectLst/>
              <a:latin typeface="Sofia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4E4D6-4FC6-BFB0-A80A-DB45C69A6527}"/>
              </a:ext>
            </a:extLst>
          </p:cNvPr>
          <p:cNvSpPr txBox="1"/>
          <p:nvPr/>
        </p:nvSpPr>
        <p:spPr>
          <a:xfrm>
            <a:off x="590808" y="1504667"/>
            <a:ext cx="10777947" cy="1938992"/>
          </a:xfrm>
          <a:prstGeom prst="rect">
            <a:avLst/>
          </a:prstGeom>
          <a:solidFill>
            <a:srgbClr val="71C3B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1" dirty="0">
                <a:solidFill>
                  <a:srgbClr val="172B4D"/>
                </a:solidFill>
              </a:rPr>
              <a:t>AZTI </a:t>
            </a:r>
            <a:r>
              <a:rPr lang="nl-NL" sz="2000" dirty="0">
                <a:solidFill>
                  <a:srgbClr val="172B4D"/>
                </a:solidFill>
              </a:rPr>
              <a:t>(Ciencia y tecnología marina y alimentaria, Basque Country, Spain)</a:t>
            </a:r>
            <a:endParaRPr lang="nl-NL" sz="2000" b="1" dirty="0">
              <a:solidFill>
                <a:srgbClr val="172B4D"/>
              </a:solidFill>
              <a:ea typeface="Calibri"/>
              <a:cs typeface="Calibri"/>
            </a:endParaRPr>
          </a:p>
          <a:p>
            <a:r>
              <a:rPr lang="nl-NL" sz="2000" dirty="0">
                <a:solidFill>
                  <a:srgbClr val="172B4D"/>
                </a:solidFill>
                <a:ea typeface="Calibri"/>
                <a:cs typeface="Calibri"/>
              </a:rPr>
              <a:t>25-26 April 2023</a:t>
            </a:r>
          </a:p>
          <a:p>
            <a:pPr marL="342900" indent="-342900">
              <a:buFont typeface="Arial"/>
              <a:buChar char="•"/>
            </a:pPr>
            <a:r>
              <a:rPr lang="nl-NL" sz="2000" dirty="0">
                <a:solidFill>
                  <a:srgbClr val="172B4D"/>
                </a:solidFill>
                <a:ea typeface="Calibri"/>
                <a:cs typeface="Calibri"/>
              </a:rPr>
              <a:t>General research data management training (FAIR and research data cycle) – 37 participants</a:t>
            </a:r>
          </a:p>
          <a:p>
            <a:pPr marL="342900" indent="-342900">
              <a:buFont typeface="Arial"/>
              <a:buChar char="•"/>
            </a:pPr>
            <a:r>
              <a:rPr lang="nl-NL" sz="2000" dirty="0">
                <a:solidFill>
                  <a:srgbClr val="172B4D"/>
                </a:solidFill>
                <a:ea typeface="Calibri"/>
                <a:cs typeface="Calibri"/>
              </a:rPr>
              <a:t>Three hands-on sessions (practical examples, discussions and RDM board game)</a:t>
            </a:r>
          </a:p>
          <a:p>
            <a:pPr marL="342900" indent="-342900">
              <a:buFont typeface="Arial"/>
              <a:buChar char="•"/>
            </a:pPr>
            <a:r>
              <a:rPr lang="nl-NL" sz="2000" dirty="0">
                <a:solidFill>
                  <a:srgbClr val="172B4D"/>
                </a:solidFill>
                <a:ea typeface="Calibri"/>
                <a:cs typeface="Calibri"/>
              </a:rPr>
              <a:t>Follow up meetings for data management support</a:t>
            </a:r>
          </a:p>
          <a:p>
            <a:pPr marL="342900" indent="-342900">
              <a:buFont typeface="Arial"/>
              <a:buChar char="•"/>
            </a:pPr>
            <a:r>
              <a:rPr lang="nl-NL" sz="2000" dirty="0">
                <a:solidFill>
                  <a:srgbClr val="172B4D"/>
                </a:solidFill>
                <a:ea typeface="Calibri"/>
                <a:cs typeface="Calibri"/>
              </a:rPr>
              <a:t>Framed within MoU with AZTI and Basque Country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BB9D54-D8EF-00E2-A912-D7B4F86B5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68" y="3721510"/>
            <a:ext cx="2743200" cy="2057400"/>
          </a:xfrm>
          <a:prstGeom prst="rect">
            <a:avLst/>
          </a:prstGeom>
        </p:spPr>
      </p:pic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2AD8B0D-2AD3-D100-293F-8F510D835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562" y="3721510"/>
            <a:ext cx="2743200" cy="2057400"/>
          </a:xfrm>
          <a:prstGeom prst="rect">
            <a:avLst/>
          </a:prstGeom>
        </p:spPr>
      </p:pic>
      <p:pic>
        <p:nvPicPr>
          <p:cNvPr id="11" name="Picture 10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3F24A2EA-B972-BD7E-0188-271607B8F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4755" y="372151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5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-117231" y="-23446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695325" y="504174"/>
            <a:ext cx="563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Data </a:t>
            </a:r>
            <a:r>
              <a:rPr lang="nl-BE" sz="2800" b="1" err="1">
                <a:solidFill>
                  <a:srgbClr val="354D9B"/>
                </a:solidFill>
                <a:latin typeface="Sofia Pro"/>
              </a:rPr>
              <a:t>Trainings</a:t>
            </a:r>
            <a:r>
              <a:rPr lang="nl-BE" sz="2800" b="1">
                <a:solidFill>
                  <a:srgbClr val="354D9B"/>
                </a:solidFill>
                <a:effectLst/>
                <a:latin typeface="Sofia Pro"/>
              </a:rPr>
              <a:t> 2023</a:t>
            </a:r>
            <a:endParaRPr lang="nl-BE" sz="2800">
              <a:solidFill>
                <a:srgbClr val="354D9B"/>
              </a:solidFill>
              <a:effectLst/>
              <a:latin typeface="Sofia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96941-38A4-4C3A-4734-71665C0DE541}"/>
              </a:ext>
            </a:extLst>
          </p:cNvPr>
          <p:cNvSpPr txBox="1"/>
          <p:nvPr/>
        </p:nvSpPr>
        <p:spPr>
          <a:xfrm>
            <a:off x="590808" y="1504667"/>
            <a:ext cx="10777947" cy="2246769"/>
          </a:xfrm>
          <a:prstGeom prst="rect">
            <a:avLst/>
          </a:prstGeom>
          <a:solidFill>
            <a:srgbClr val="71C3B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1">
                <a:solidFill>
                  <a:srgbClr val="172B4D"/>
                </a:solidFill>
              </a:rPr>
              <a:t>KMFRI (Kenya</a:t>
            </a:r>
            <a:r>
              <a:rPr lang="nl-NL" sz="2000" b="1">
                <a:solidFill>
                  <a:srgbClr val="172B4D"/>
                </a:solidFill>
                <a:ea typeface="Calibri"/>
                <a:cs typeface="Calibri"/>
              </a:rPr>
              <a:t> Marine </a:t>
            </a:r>
            <a:r>
              <a:rPr lang="nl-NL" sz="2000" b="1" err="1">
                <a:solidFill>
                  <a:srgbClr val="172B4D"/>
                </a:solidFill>
                <a:ea typeface="Calibri"/>
                <a:cs typeface="Calibri"/>
              </a:rPr>
              <a:t>and</a:t>
            </a:r>
            <a:r>
              <a:rPr lang="nl-NL" sz="2000" b="1">
                <a:solidFill>
                  <a:srgbClr val="172B4D"/>
                </a:solidFill>
                <a:ea typeface="Calibri"/>
                <a:cs typeface="Calibri"/>
              </a:rPr>
              <a:t> </a:t>
            </a:r>
            <a:r>
              <a:rPr lang="nl-NL" sz="2000" b="1" err="1">
                <a:solidFill>
                  <a:srgbClr val="172B4D"/>
                </a:solidFill>
                <a:ea typeface="Calibri"/>
                <a:cs typeface="Calibri"/>
              </a:rPr>
              <a:t>Fisheries</a:t>
            </a:r>
            <a:r>
              <a:rPr lang="nl-NL" sz="2000" b="1">
                <a:solidFill>
                  <a:srgbClr val="172B4D"/>
                </a:solidFill>
                <a:ea typeface="Calibri"/>
                <a:cs typeface="Calibri"/>
              </a:rPr>
              <a:t> Research </a:t>
            </a:r>
            <a:r>
              <a:rPr lang="nl-NL" sz="2000" b="1" err="1">
                <a:solidFill>
                  <a:srgbClr val="172B4D"/>
                </a:solidFill>
                <a:ea typeface="Calibri"/>
                <a:cs typeface="Calibri"/>
              </a:rPr>
              <a:t>Institute</a:t>
            </a:r>
            <a:r>
              <a:rPr lang="nl-NL" sz="2000" b="1">
                <a:solidFill>
                  <a:srgbClr val="172B4D"/>
                </a:solidFill>
                <a:ea typeface="Calibri"/>
                <a:cs typeface="Calibri"/>
              </a:rPr>
              <a:t>)</a:t>
            </a:r>
            <a:br>
              <a:rPr lang="nl-NL" sz="2000" b="1">
                <a:ea typeface="Calibri"/>
                <a:cs typeface="Calibri"/>
              </a:rPr>
            </a:b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07 – 09 </a:t>
            </a:r>
            <a:r>
              <a:rPr lang="nl-NL" sz="2000" err="1">
                <a:solidFill>
                  <a:srgbClr val="172B4D"/>
                </a:solidFill>
                <a:ea typeface="Calibri" panose="020F0502020204030204"/>
                <a:cs typeface="Calibri" panose="020F0502020204030204"/>
              </a:rPr>
              <a:t>June</a:t>
            </a:r>
            <a:r>
              <a:rPr lang="nl-NL" sz="2000">
                <a:solidFill>
                  <a:srgbClr val="172B4D"/>
                </a:solidFill>
                <a:ea typeface="Calibri" panose="020F0502020204030204"/>
                <a:cs typeface="Calibri" panose="020F0502020204030204"/>
              </a:rPr>
              <a:t> 2023</a:t>
            </a:r>
            <a:endParaRPr lang="nl-NL" sz="2000" b="1">
              <a:solidFill>
                <a:srgbClr val="172B4D"/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Course "</a:t>
            </a:r>
            <a:r>
              <a:rPr lang="nl-NL" sz="2000" i="1" err="1">
                <a:solidFill>
                  <a:srgbClr val="172B4D"/>
                </a:solidFill>
                <a:ea typeface="Calibri"/>
                <a:cs typeface="Calibri"/>
              </a:rPr>
              <a:t>From</a:t>
            </a:r>
            <a:r>
              <a:rPr lang="nl-NL" sz="2000" i="1">
                <a:solidFill>
                  <a:srgbClr val="172B4D"/>
                </a:solidFill>
                <a:ea typeface="Calibri"/>
                <a:cs typeface="Calibri"/>
              </a:rPr>
              <a:t> data </a:t>
            </a:r>
            <a:r>
              <a:rPr lang="nl-NL" sz="2000" i="1" err="1">
                <a:solidFill>
                  <a:srgbClr val="172B4D"/>
                </a:solidFill>
                <a:ea typeface="Calibri"/>
                <a:cs typeface="Calibri"/>
              </a:rPr>
              <a:t>to</a:t>
            </a:r>
            <a:r>
              <a:rPr lang="nl-NL" sz="2000" i="1">
                <a:solidFill>
                  <a:srgbClr val="172B4D"/>
                </a:solidFill>
                <a:ea typeface="Calibri"/>
                <a:cs typeface="Calibri"/>
              </a:rPr>
              <a:t> data </a:t>
            </a:r>
            <a:r>
              <a:rPr lang="nl-NL" sz="2000" i="1" err="1">
                <a:solidFill>
                  <a:srgbClr val="172B4D"/>
                </a:solidFill>
                <a:ea typeface="Calibri"/>
                <a:cs typeface="Calibri"/>
              </a:rPr>
              <a:t>publication</a:t>
            </a:r>
            <a:r>
              <a:rPr lang="nl-NL" sz="2000" i="1">
                <a:solidFill>
                  <a:srgbClr val="172B4D"/>
                </a:solidFill>
                <a:ea typeface="Calibri"/>
                <a:cs typeface="Calibri"/>
              </a:rPr>
              <a:t> </a:t>
            </a:r>
            <a:r>
              <a:rPr lang="nl-NL" sz="2000" i="1" err="1">
                <a:solidFill>
                  <a:srgbClr val="172B4D"/>
                </a:solidFill>
                <a:ea typeface="Calibri"/>
                <a:cs typeface="Calibri"/>
              </a:rPr>
              <a:t>for</a:t>
            </a:r>
            <a:r>
              <a:rPr lang="nl-NL" sz="2000" i="1">
                <a:solidFill>
                  <a:srgbClr val="172B4D"/>
                </a:solidFill>
                <a:ea typeface="Calibri"/>
                <a:cs typeface="Calibri"/>
              </a:rPr>
              <a:t> </a:t>
            </a:r>
            <a:r>
              <a:rPr lang="nl-NL" sz="2000" i="1" err="1">
                <a:solidFill>
                  <a:srgbClr val="172B4D"/>
                </a:solidFill>
                <a:ea typeface="Calibri"/>
                <a:cs typeface="Calibri"/>
              </a:rPr>
              <a:t>scientific</a:t>
            </a:r>
            <a:r>
              <a:rPr lang="nl-NL" sz="2000" i="1">
                <a:solidFill>
                  <a:srgbClr val="172B4D"/>
                </a:solidFill>
                <a:ea typeface="Calibri"/>
                <a:cs typeface="Calibri"/>
              </a:rPr>
              <a:t> research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"; 20 </a:t>
            </a:r>
            <a:r>
              <a:rPr lang="nl-NL" sz="2000" err="1">
                <a:solidFill>
                  <a:srgbClr val="172B4D"/>
                </a:solidFill>
                <a:ea typeface="Calibri"/>
                <a:cs typeface="Calibri"/>
              </a:rPr>
              <a:t>participants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nl-NL" sz="2000">
                <a:solidFill>
                  <a:srgbClr val="172B4D"/>
                </a:solidFill>
              </a:rPr>
              <a:t>General Data Management (FAIR, Research Data </a:t>
            </a:r>
            <a:r>
              <a:rPr lang="nl-NL" sz="2000" err="1">
                <a:solidFill>
                  <a:srgbClr val="172B4D"/>
                </a:solidFill>
              </a:rPr>
              <a:t>Cycle</a:t>
            </a:r>
            <a:r>
              <a:rPr lang="nl-NL" sz="2000">
                <a:solidFill>
                  <a:srgbClr val="172B4D"/>
                </a:solidFill>
              </a:rPr>
              <a:t>, Metadata </a:t>
            </a:r>
            <a:r>
              <a:rPr lang="nl-NL" sz="2000" err="1">
                <a:solidFill>
                  <a:srgbClr val="172B4D"/>
                </a:solidFill>
              </a:rPr>
              <a:t>and</a:t>
            </a:r>
            <a:r>
              <a:rPr lang="nl-NL" sz="2000">
                <a:solidFill>
                  <a:srgbClr val="172B4D"/>
                </a:solidFill>
              </a:rPr>
              <a:t> Data Best </a:t>
            </a:r>
            <a:r>
              <a:rPr lang="nl-NL" sz="2000" err="1">
                <a:solidFill>
                  <a:srgbClr val="172B4D"/>
                </a:solidFill>
              </a:rPr>
              <a:t>Practices</a:t>
            </a:r>
            <a:r>
              <a:rPr lang="nl-NL" sz="2000">
                <a:solidFill>
                  <a:srgbClr val="172B4D"/>
                </a:solidFill>
              </a:rPr>
              <a:t>)</a:t>
            </a:r>
            <a:endParaRPr lang="nl-NL" sz="2000">
              <a:solidFill>
                <a:srgbClr val="172B4D"/>
              </a:solidFill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Hands-on </a:t>
            </a:r>
            <a:r>
              <a:rPr lang="nl-NL" sz="2000" err="1">
                <a:solidFill>
                  <a:srgbClr val="172B4D"/>
                </a:solidFill>
                <a:ea typeface="Calibri"/>
                <a:cs typeface="Calibri"/>
              </a:rPr>
              <a:t>sessions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 (fine-</a:t>
            </a:r>
            <a:r>
              <a:rPr lang="nl-NL" sz="2000" err="1">
                <a:solidFill>
                  <a:srgbClr val="172B4D"/>
                </a:solidFill>
                <a:ea typeface="Calibri"/>
                <a:cs typeface="Calibri"/>
              </a:rPr>
              <a:t>tuning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 of datasets </a:t>
            </a:r>
            <a:r>
              <a:rPr lang="nl-NL" sz="2000" err="1">
                <a:solidFill>
                  <a:srgbClr val="172B4D"/>
                </a:solidFill>
                <a:ea typeface="+mn-lt"/>
                <a:cs typeface="+mn-lt"/>
              </a:rPr>
              <a:t>using</a:t>
            </a:r>
            <a:r>
              <a:rPr lang="nl-NL" sz="2000">
                <a:solidFill>
                  <a:srgbClr val="172B4D"/>
                </a:solidFill>
                <a:ea typeface="+mn-lt"/>
                <a:cs typeface="+mn-lt"/>
              </a:rPr>
              <a:t> MDA, </a:t>
            </a:r>
            <a:r>
              <a:rPr lang="nl-NL" sz="2000" err="1">
                <a:solidFill>
                  <a:srgbClr val="172B4D"/>
                </a:solidFill>
                <a:ea typeface="+mn-lt"/>
                <a:cs typeface="+mn-lt"/>
              </a:rPr>
              <a:t>metasubmit</a:t>
            </a:r>
            <a:r>
              <a:rPr lang="nl-NL" sz="2000">
                <a:solidFill>
                  <a:srgbClr val="172B4D"/>
                </a:solidFill>
                <a:ea typeface="+mn-lt"/>
                <a:cs typeface="+mn-lt"/>
              </a:rPr>
              <a:t>, taxon match, </a:t>
            </a:r>
            <a:r>
              <a:rPr lang="nl-NL" sz="2000" err="1">
                <a:solidFill>
                  <a:srgbClr val="172B4D"/>
                </a:solidFill>
                <a:ea typeface="+mn-lt"/>
                <a:cs typeface="+mn-lt"/>
              </a:rPr>
              <a:t>quality</a:t>
            </a:r>
            <a:r>
              <a:rPr lang="nl-NL" sz="2000">
                <a:solidFill>
                  <a:srgbClr val="172B4D"/>
                </a:solidFill>
                <a:ea typeface="+mn-lt"/>
                <a:cs typeface="+mn-lt"/>
              </a:rPr>
              <a:t> control of data </a:t>
            </a:r>
            <a:r>
              <a:rPr lang="nl-NL" sz="2000" err="1">
                <a:solidFill>
                  <a:srgbClr val="172B4D"/>
                </a:solidFill>
                <a:ea typeface="+mn-lt"/>
                <a:cs typeface="+mn-lt"/>
              </a:rPr>
              <a:t>and</a:t>
            </a:r>
            <a:r>
              <a:rPr lang="nl-NL" sz="2000">
                <a:solidFill>
                  <a:srgbClr val="172B4D"/>
                </a:solidFill>
                <a:ea typeface="+mn-lt"/>
                <a:cs typeface="+mn-lt"/>
              </a:rPr>
              <a:t> Darwin </a:t>
            </a:r>
            <a:r>
              <a:rPr lang="nl-NL" sz="2000" err="1">
                <a:solidFill>
                  <a:srgbClr val="172B4D"/>
                </a:solidFill>
                <a:ea typeface="+mn-lt"/>
                <a:cs typeface="+mn-lt"/>
              </a:rPr>
              <a:t>Core</a:t>
            </a:r>
            <a:r>
              <a:rPr lang="nl-NL" sz="2000">
                <a:solidFill>
                  <a:srgbClr val="172B4D"/>
                </a:solidFill>
                <a:ea typeface="+mn-lt"/>
                <a:cs typeface="+mn-lt"/>
              </a:rPr>
              <a:t> format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In parallel </a:t>
            </a:r>
            <a:r>
              <a:rPr lang="nl-NL" sz="2000" err="1">
                <a:solidFill>
                  <a:srgbClr val="172B4D"/>
                </a:solidFill>
                <a:ea typeface="Calibri"/>
                <a:cs typeface="Calibri"/>
              </a:rPr>
              <a:t>with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 </a:t>
            </a:r>
            <a:r>
              <a:rPr lang="nl-NL" sz="2000" err="1">
                <a:solidFill>
                  <a:srgbClr val="172B4D"/>
                </a:solidFill>
                <a:ea typeface="Calibri"/>
                <a:cs typeface="Calibri"/>
              </a:rPr>
              <a:t>signing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 of </a:t>
            </a:r>
            <a:r>
              <a:rPr lang="nl-NL" sz="2000" err="1">
                <a:solidFill>
                  <a:srgbClr val="172B4D"/>
                </a:solidFill>
                <a:ea typeface="Calibri"/>
                <a:cs typeface="Calibri"/>
              </a:rPr>
              <a:t>the</a:t>
            </a:r>
            <a:r>
              <a:rPr lang="nl-NL" sz="2000">
                <a:solidFill>
                  <a:srgbClr val="172B4D"/>
                </a:solidFill>
                <a:ea typeface="Calibri"/>
                <a:cs typeface="Calibri"/>
              </a:rPr>
              <a:t> Kenya – Belgium Memorandum of Understanding</a:t>
            </a:r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E6FA0314-3B1E-5117-0621-5C582D236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061" y="3936023"/>
            <a:ext cx="2743200" cy="205740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E011B4-8E9C-D9EE-034B-C19A45358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015" y="3933664"/>
            <a:ext cx="3059723" cy="2056257"/>
          </a:xfrm>
          <a:prstGeom prst="rect">
            <a:avLst/>
          </a:prstGeom>
        </p:spPr>
      </p:pic>
      <p:pic>
        <p:nvPicPr>
          <p:cNvPr id="7" name="Picture 6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8AF8C42D-BCC2-8181-E4BD-003ED0668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107" y="3936023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72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692150" y="48702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 pitchFamily="2" charset="0"/>
              </a:rPr>
              <a:t>OTGA &amp; VLIZ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692150" y="1010245"/>
            <a:ext cx="3831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>
                <a:solidFill>
                  <a:srgbClr val="31B7BC"/>
                </a:solidFill>
                <a:latin typeface="Sofia Pro"/>
              </a:rPr>
              <a:t>Alumni event 9 september 2023</a:t>
            </a:r>
            <a:endParaRPr lang="en-US" sz="2000" b="1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8F86C0-901F-D243-44B0-5563465E6CF8}"/>
              </a:ext>
            </a:extLst>
          </p:cNvPr>
          <p:cNvSpPr txBox="1"/>
          <p:nvPr/>
        </p:nvSpPr>
        <p:spPr>
          <a:xfrm>
            <a:off x="692150" y="1382286"/>
            <a:ext cx="6484178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>
                <a:latin typeface="Calibri" panose="020F0502020204030204" pitchFamily="34" charset="0"/>
                <a:ea typeface="Calibri" panose="020F0502020204030204" pitchFamily="34" charset="0"/>
              </a:rPr>
              <a:t>(alumni) s</a:t>
            </a:r>
            <a:r>
              <a:rPr lang="nl-BE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tudenten master programma’s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Oceans and Lakes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IMBRSea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TROPIMUNDO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ECT (Master in environmental science and management)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MER+ (Erasmus + Programma, Master in Oceanografie)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Topic: Transferrable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+/-100 dlnmrs fysiek en +/-100 online</a:t>
            </a:r>
            <a:endParaRPr lang="en-US" sz="2000">
              <a:effectLst/>
              <a:ea typeface="Calibri" panose="020F0502020204030204" pitchFamily="34" charset="0"/>
              <a:cs typeface="Calibri"/>
            </a:endParaRPr>
          </a:p>
          <a:p>
            <a:pPr marL="285750" indent="-285750">
              <a:buFontTx/>
              <a:buChar char="-"/>
            </a:pPr>
            <a:endParaRPr lang="en-US" sz="2000"/>
          </a:p>
        </p:txBody>
      </p:sp>
      <p:pic>
        <p:nvPicPr>
          <p:cNvPr id="6" name="Picture 5" descr="A group of people standing on a staircase&#10;&#10;Description automatically generated">
            <a:extLst>
              <a:ext uri="{FF2B5EF4-FFF2-40B4-BE49-F238E27FC236}">
                <a16:creationId xmlns:a16="http://schemas.microsoft.com/office/drawing/2014/main" id="{D40EB756-8A10-BD68-B4AB-C24A12888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61" b="3369"/>
          <a:stretch/>
        </p:blipFill>
        <p:spPr>
          <a:xfrm>
            <a:off x="6499523" y="835707"/>
            <a:ext cx="5741126" cy="2970062"/>
          </a:xfrm>
          <a:prstGeom prst="rect">
            <a:avLst/>
          </a:prstGeom>
        </p:spPr>
      </p:pic>
      <p:pic>
        <p:nvPicPr>
          <p:cNvPr id="11" name="Picture 1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CA9360C-4174-2A38-F979-2A80BDCD7E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535" b="2137"/>
          <a:stretch/>
        </p:blipFill>
        <p:spPr>
          <a:xfrm>
            <a:off x="6499523" y="3814009"/>
            <a:ext cx="5768677" cy="3060841"/>
          </a:xfrm>
          <a:prstGeom prst="rect">
            <a:avLst/>
          </a:prstGeom>
        </p:spPr>
      </p:pic>
      <p:pic>
        <p:nvPicPr>
          <p:cNvPr id="1026" name="Picture 2" descr="OceanTeacher Global Academy | LinkedIn">
            <a:extLst>
              <a:ext uri="{FF2B5EF4-FFF2-40B4-BE49-F238E27FC236}">
                <a16:creationId xmlns:a16="http://schemas.microsoft.com/office/drawing/2014/main" id="{B2633832-0909-5EFA-7414-D1A46035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5" y="5398562"/>
            <a:ext cx="1459437" cy="14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91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>
            <a:off x="0" y="1741118"/>
            <a:ext cx="11874674" cy="5116882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rgbClr val="71C3BE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658A66-E635-C1B5-3D96-129F5807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950" y="468149"/>
            <a:ext cx="3067050" cy="98899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326CF51-7BD2-71DE-3A12-E8CC1FFEA79A}"/>
              </a:ext>
            </a:extLst>
          </p:cNvPr>
          <p:cNvSpPr txBox="1"/>
          <p:nvPr/>
        </p:nvSpPr>
        <p:spPr>
          <a:xfrm>
            <a:off x="996950" y="4063349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Evenementen</a:t>
            </a:r>
          </a:p>
        </p:txBody>
      </p:sp>
    </p:spTree>
    <p:extLst>
      <p:ext uri="{BB962C8B-B14F-4D97-AF65-F5344CB8AC3E}">
        <p14:creationId xmlns:p14="http://schemas.microsoft.com/office/powerpoint/2010/main" val="3330911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>
            <a:off x="0" y="1741118"/>
            <a:ext cx="11874674" cy="5116882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rgbClr val="71C3BE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658A66-E635-C1B5-3D96-129F5807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950" y="468149"/>
            <a:ext cx="3067050" cy="98899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326CF51-7BD2-71DE-3A12-E8CC1FFEA79A}"/>
              </a:ext>
            </a:extLst>
          </p:cNvPr>
          <p:cNvSpPr txBox="1"/>
          <p:nvPr/>
        </p:nvSpPr>
        <p:spPr>
          <a:xfrm>
            <a:off x="996950" y="4063349"/>
            <a:ext cx="821167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Investeringen op VLIZ investeringsbudget</a:t>
            </a:r>
            <a:endParaRPr lang="nl-BE" sz="2800" b="1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19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695325" y="504174"/>
            <a:ext cx="563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/>
              </a:rPr>
              <a:t>Werkboot Abb</a:t>
            </a:r>
            <a:r>
              <a:rPr lang="nl-BE" sz="2800" b="1" dirty="0">
                <a:solidFill>
                  <a:srgbClr val="354D9B"/>
                </a:solidFill>
                <a:latin typeface="Sofia Pro"/>
              </a:rPr>
              <a:t>é Mann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pic>
        <p:nvPicPr>
          <p:cNvPr id="8" name="Picture 7" descr="A white and black boat&#10;&#10;Description automatically generated with low confidence">
            <a:extLst>
              <a:ext uri="{FF2B5EF4-FFF2-40B4-BE49-F238E27FC236}">
                <a16:creationId xmlns:a16="http://schemas.microsoft.com/office/drawing/2014/main" id="{58E31B8F-0FAD-06A1-C28C-540A228298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71" b="21470"/>
          <a:stretch/>
        </p:blipFill>
        <p:spPr>
          <a:xfrm>
            <a:off x="1394225" y="3985595"/>
            <a:ext cx="5220981" cy="2321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470DA7-63C8-C230-7EAF-21BA7813BD14}"/>
              </a:ext>
            </a:extLst>
          </p:cNvPr>
          <p:cNvSpPr txBox="1"/>
          <p:nvPr/>
        </p:nvSpPr>
        <p:spPr>
          <a:xfrm>
            <a:off x="809625" y="1020991"/>
            <a:ext cx="545646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Sofia Pro"/>
              </a:rPr>
              <a:t>Totaal bedrag bedraagt 593.230,33 euro incl BTW.</a:t>
            </a:r>
            <a:r>
              <a:rPr lang="nl-NL" sz="2400" dirty="0">
                <a:latin typeface="Sofia Pro"/>
              </a:rPr>
              <a:t> </a:t>
            </a:r>
            <a:endParaRPr lang="nl-NL" sz="2400" b="0" i="0">
              <a:effectLst/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latin typeface="Sofia Pro"/>
              </a:rPr>
              <a:t>Gegund</a:t>
            </a:r>
            <a:r>
              <a:rPr lang="en-US" sz="2400" dirty="0">
                <a:latin typeface="Sofia Pro"/>
              </a:rPr>
              <a:t> </a:t>
            </a:r>
            <a:r>
              <a:rPr lang="en-US" sz="2400" err="1">
                <a:latin typeface="Sofia Pro"/>
              </a:rPr>
              <a:t>aan</a:t>
            </a:r>
            <a:r>
              <a:rPr lang="en-US" sz="2400" dirty="0">
                <a:latin typeface="Sofia Pro"/>
              </a:rPr>
              <a:t> Stormer Marine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fia Pro"/>
              </a:rPr>
              <a:t>Recent </a:t>
            </a:r>
            <a:r>
              <a:rPr lang="en-US" sz="2400" err="1">
                <a:latin typeface="Sofia Pro"/>
              </a:rPr>
              <a:t>werfbezoek</a:t>
            </a:r>
            <a:r>
              <a:rPr lang="en-US" sz="2400" dirty="0">
                <a:latin typeface="Sofia Pro"/>
              </a:rPr>
              <a:t> </a:t>
            </a:r>
            <a:r>
              <a:rPr lang="en-US" sz="2400" err="1">
                <a:latin typeface="Sofia Pro"/>
              </a:rPr>
              <a:t>bevestigt</a:t>
            </a:r>
            <a:r>
              <a:rPr lang="en-US" sz="2400" dirty="0">
                <a:latin typeface="Sofia Pro"/>
              </a:rPr>
              <a:t> timing</a:t>
            </a:r>
            <a:endParaRPr lang="en-US" sz="2400"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latin typeface="Sofia Pro"/>
              </a:rPr>
              <a:t>Voorlopige</a:t>
            </a:r>
            <a:r>
              <a:rPr lang="en-US" sz="2400" dirty="0">
                <a:latin typeface="Sofia Pro"/>
              </a:rPr>
              <a:t> </a:t>
            </a:r>
            <a:r>
              <a:rPr lang="en-US" sz="2400" err="1">
                <a:latin typeface="Sofia Pro"/>
              </a:rPr>
              <a:t>oplevering</a:t>
            </a:r>
            <a:r>
              <a:rPr lang="en-US" sz="2400" dirty="0">
                <a:latin typeface="Sofia Pro"/>
              </a:rPr>
              <a:t> </a:t>
            </a:r>
            <a:r>
              <a:rPr lang="en-US" sz="2400" err="1">
                <a:latin typeface="Sofia Pro"/>
              </a:rPr>
              <a:t>eind</a:t>
            </a:r>
            <a:r>
              <a:rPr lang="en-US" sz="2400" dirty="0">
                <a:latin typeface="Sofia Pro"/>
              </a:rPr>
              <a:t> </a:t>
            </a:r>
            <a:r>
              <a:rPr lang="en-US" sz="2400" err="1">
                <a:latin typeface="Sofia Pro"/>
              </a:rPr>
              <a:t>januari</a:t>
            </a:r>
            <a:r>
              <a:rPr lang="en-US" sz="2400" dirty="0">
                <a:latin typeface="Sofia Pro"/>
              </a:rPr>
              <a:t> 2024, met </a:t>
            </a:r>
            <a:r>
              <a:rPr lang="en-US" sz="2400" err="1">
                <a:latin typeface="Sofia Pro"/>
              </a:rPr>
              <a:t>indiensttreding</a:t>
            </a:r>
            <a:r>
              <a:rPr lang="en-US" sz="2400" dirty="0">
                <a:latin typeface="Sofia Pro"/>
              </a:rPr>
              <a:t> </a:t>
            </a:r>
            <a:r>
              <a:rPr lang="en-US" sz="2400" err="1">
                <a:latin typeface="Sofia Pro"/>
              </a:rPr>
              <a:t>kort</a:t>
            </a:r>
            <a:r>
              <a:rPr lang="en-US" sz="2400" dirty="0">
                <a:latin typeface="Sofia Pro"/>
              </a:rPr>
              <a:t> </a:t>
            </a:r>
            <a:r>
              <a:rPr lang="en-US" sz="2400" err="1">
                <a:latin typeface="Sofia Pro"/>
              </a:rPr>
              <a:t>daarna</a:t>
            </a:r>
            <a:endParaRPr lang="en-US" sz="2400"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fia Pro"/>
              </a:rPr>
              <a:t>A-frame, moonpool </a:t>
            </a:r>
            <a:r>
              <a:rPr lang="en-US" sz="2400" err="1">
                <a:latin typeface="Sofia Pro"/>
              </a:rPr>
              <a:t>en</a:t>
            </a:r>
            <a:r>
              <a:rPr lang="en-US" sz="2400" dirty="0">
                <a:latin typeface="Sofia Pro"/>
              </a:rPr>
              <a:t> </a:t>
            </a:r>
            <a:r>
              <a:rPr lang="en-US" sz="2400" err="1">
                <a:latin typeface="Sofia Pro"/>
              </a:rPr>
              <a:t>boegschroef</a:t>
            </a:r>
            <a:endParaRPr lang="en-US" sz="2400"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ofia Pro"/>
              </a:rPr>
              <a:t>11 x 3.75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Sofia Pro"/>
            </a:endParaRPr>
          </a:p>
        </p:txBody>
      </p:sp>
      <p:pic>
        <p:nvPicPr>
          <p:cNvPr id="10" name="Picture 9" descr="A boat in a building&#10;&#10;Description automatically generated">
            <a:extLst>
              <a:ext uri="{FF2B5EF4-FFF2-40B4-BE49-F238E27FC236}">
                <a16:creationId xmlns:a16="http://schemas.microsoft.com/office/drawing/2014/main" id="{4F163B74-6F44-6C4F-08D9-4028EBF6E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3675" y="906859"/>
            <a:ext cx="5153024" cy="38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222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102314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Nieuwbouw MSO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pic>
        <p:nvPicPr>
          <p:cNvPr id="6" name="Picture 5" descr="A picture containing sky, outdoor, ground, cloud&#10;&#10;Description automatically generated">
            <a:extLst>
              <a:ext uri="{FF2B5EF4-FFF2-40B4-BE49-F238E27FC236}">
                <a16:creationId xmlns:a16="http://schemas.microsoft.com/office/drawing/2014/main" id="{24699620-2E11-AD6A-57E5-08E2A7056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5" y="973137"/>
            <a:ext cx="5905500" cy="4429125"/>
          </a:xfrm>
          <a:prstGeom prst="rect">
            <a:avLst/>
          </a:prstGeom>
        </p:spPr>
      </p:pic>
      <p:pic>
        <p:nvPicPr>
          <p:cNvPr id="10" name="Picture 9" descr="A picture containing outdoor, sky, building, window&#10;&#10;Description automatically generated">
            <a:extLst>
              <a:ext uri="{FF2B5EF4-FFF2-40B4-BE49-F238E27FC236}">
                <a16:creationId xmlns:a16="http://schemas.microsoft.com/office/drawing/2014/main" id="{07076DF9-A0C6-EBC8-3710-B25BAE58D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00" y="1747043"/>
            <a:ext cx="4883150" cy="3662363"/>
          </a:xfrm>
          <a:prstGeom prst="rect">
            <a:avLst/>
          </a:prstGeom>
        </p:spPr>
      </p:pic>
      <p:sp>
        <p:nvSpPr>
          <p:cNvPr id="3" name="Tekstvak 8">
            <a:extLst>
              <a:ext uri="{FF2B5EF4-FFF2-40B4-BE49-F238E27FC236}">
                <a16:creationId xmlns:a16="http://schemas.microsoft.com/office/drawing/2014/main" id="{E2C43DC4-163D-38A3-DB0A-4F565B450CDD}"/>
              </a:ext>
            </a:extLst>
          </p:cNvPr>
          <p:cNvSpPr txBox="1"/>
          <p:nvPr/>
        </p:nvSpPr>
        <p:spPr>
          <a:xfrm>
            <a:off x="7055224" y="5469641"/>
            <a:ext cx="604221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400">
                <a:solidFill>
                  <a:srgbClr val="354D9B"/>
                </a:solidFill>
                <a:latin typeface="Sofia Pro"/>
              </a:rPr>
              <a:t>Alle teams zijn verhuisd!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531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1023147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 pitchFamily="2" charset="0"/>
              </a:rPr>
              <a:t>Bunker MSO</a:t>
            </a:r>
          </a:p>
          <a:p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D21BF2-0A71-EF8C-7551-BE88BEFF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93" y="1110453"/>
            <a:ext cx="4762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18E7B-09AD-497D-C87E-125162FE1EEC}"/>
              </a:ext>
            </a:extLst>
          </p:cNvPr>
          <p:cNvSpPr txBox="1"/>
          <p:nvPr/>
        </p:nvSpPr>
        <p:spPr>
          <a:xfrm>
            <a:off x="495300" y="1777429"/>
            <a:ext cx="393286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Inrichting biobank voltooid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VR ruimte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/>
              <a:t>Ontvangstruimte (info)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/>
              <a:t>Immersie in plankton en zeespiegelstijging</a:t>
            </a:r>
            <a:endParaRPr lang="nl-BE" sz="20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/>
              <a:t>Gegund aan studio.POC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/>
              <a:t>Uitvoering in 2024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897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102314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Renovatie Woonhuis 2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953710-4AE5-AB15-8897-A46082BB3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23"/>
          <a:stretch/>
        </p:blipFill>
        <p:spPr>
          <a:xfrm>
            <a:off x="4666301" y="0"/>
            <a:ext cx="6485535" cy="3286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78397F-FD4C-FF76-74DC-256D09D4695B}"/>
              </a:ext>
            </a:extLst>
          </p:cNvPr>
          <p:cNvSpPr txBox="1"/>
          <p:nvPr/>
        </p:nvSpPr>
        <p:spPr>
          <a:xfrm>
            <a:off x="495300" y="1777429"/>
            <a:ext cx="393286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Gegund aan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Claeys / Haelvoet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Architecten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endParaRPr lang="nl-BE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Architect </a:t>
            </a:r>
            <a:r>
              <a:rPr lang="en-US" sz="2000" dirty="0" err="1">
                <a:cs typeface="Calibri"/>
              </a:rPr>
              <a:t>coördineert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volledig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bouwproces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Budget 1 MIO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Realisatie 2024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DF995-EB74-F182-5F26-52C802DBB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6979" y="3342067"/>
            <a:ext cx="4904178" cy="305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83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279263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Renovatie Woonhuis 2 (+0)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5F3B2-65BB-2152-78EF-6EDA03923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030" y="866501"/>
            <a:ext cx="7588640" cy="533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86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279263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Renovatie Woonhuis 2 (+1)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FD17B-5579-1570-80FB-423C2A37D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769" y="815840"/>
            <a:ext cx="8065753" cy="55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53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>
            <a:off x="0" y="1741118"/>
            <a:ext cx="11874674" cy="5116882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rgbClr val="71C3BE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658A66-E635-C1B5-3D96-129F5807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950" y="468149"/>
            <a:ext cx="3067050" cy="98899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326CF51-7BD2-71DE-3A12-E8CC1FFEA79A}"/>
              </a:ext>
            </a:extLst>
          </p:cNvPr>
          <p:cNvSpPr txBox="1"/>
          <p:nvPr/>
        </p:nvSpPr>
        <p:spPr>
          <a:xfrm>
            <a:off x="996950" y="4063349"/>
            <a:ext cx="97535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Investeringen via BAR (</a:t>
            </a:r>
            <a:r>
              <a:rPr lang="nl-BE" sz="2800" b="1" err="1">
                <a:solidFill>
                  <a:srgbClr val="354D9B"/>
                </a:solidFill>
                <a:latin typeface="Sofia Pro"/>
              </a:rPr>
              <a:t>Brexit</a:t>
            </a:r>
            <a:r>
              <a:rPr lang="nl-BE" sz="2800" b="1">
                <a:solidFill>
                  <a:srgbClr val="354D9B"/>
                </a:solidFill>
                <a:latin typeface="Sofia Pro"/>
              </a:rPr>
              <a:t> </a:t>
            </a:r>
            <a:r>
              <a:rPr lang="nl-BE" sz="2800" b="1" err="1">
                <a:solidFill>
                  <a:srgbClr val="354D9B"/>
                </a:solidFill>
                <a:latin typeface="Sofia Pro"/>
              </a:rPr>
              <a:t>Adjustment</a:t>
            </a:r>
            <a:r>
              <a:rPr lang="nl-BE" sz="2800" b="1">
                <a:solidFill>
                  <a:srgbClr val="354D9B"/>
                </a:solidFill>
                <a:latin typeface="Sofia Pro"/>
              </a:rPr>
              <a:t> Reserve)</a:t>
            </a:r>
            <a:endParaRPr lang="nl-BE" sz="2800" b="1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24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1023147"/>
            <a:ext cx="563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Overzicht</a:t>
            </a:r>
            <a:r>
              <a:rPr lang="nl-BE" sz="2800" b="1">
                <a:solidFill>
                  <a:srgbClr val="354D9B"/>
                </a:solidFill>
                <a:effectLst/>
                <a:latin typeface="Sofia Pro"/>
              </a:rPr>
              <a:t> BAR investeringen</a:t>
            </a:r>
            <a:endParaRPr lang="nl-BE" sz="2800">
              <a:solidFill>
                <a:srgbClr val="354D9B"/>
              </a:solidFill>
              <a:effectLst/>
              <a:latin typeface="Sofia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5A68E-8205-F4CE-CCDF-528669AE2FEB}"/>
              </a:ext>
            </a:extLst>
          </p:cNvPr>
          <p:cNvSpPr txBox="1"/>
          <p:nvPr/>
        </p:nvSpPr>
        <p:spPr>
          <a:xfrm>
            <a:off x="1109663" y="1546367"/>
            <a:ext cx="342956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31B7BC"/>
                </a:solidFill>
              </a:rPr>
              <a:t>Project 1: </a:t>
            </a:r>
            <a:r>
              <a:rPr lang="en-US" b="1" err="1">
                <a:solidFill>
                  <a:srgbClr val="31B7BC"/>
                </a:solidFill>
              </a:rPr>
              <a:t>Kustvloot</a:t>
            </a:r>
            <a:endParaRPr lang="en-US"/>
          </a:p>
          <a:p>
            <a:endParaRPr lang="en-US" sz="2400" b="1">
              <a:solidFill>
                <a:srgbClr val="354D9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D9166-656A-663D-6D00-8E5402C4B4DA}"/>
              </a:ext>
            </a:extLst>
          </p:cNvPr>
          <p:cNvSpPr txBox="1"/>
          <p:nvPr/>
        </p:nvSpPr>
        <p:spPr>
          <a:xfrm>
            <a:off x="800100" y="2056371"/>
            <a:ext cx="4693023" cy="34615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BE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Duurzame economische dragers in kustvisserijgemeenschappen post-</a:t>
            </a:r>
            <a:r>
              <a:rPr lang="nl-BE" sz="16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Brexit</a:t>
            </a:r>
            <a:endParaRPr lang="nl-BE" sz="1600" b="1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600"/>
              <a:t>Triple helix </a:t>
            </a:r>
            <a:r>
              <a:rPr lang="en-US" sz="1600" err="1"/>
              <a:t>actoren</a:t>
            </a:r>
            <a:r>
              <a:rPr lang="en-US" sz="1600"/>
              <a:t> in consortium</a:t>
            </a:r>
          </a:p>
          <a:p>
            <a:endParaRPr lang="en-US" sz="16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BE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 PERSONEELSKOSTEN: 819.309,74 euro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BE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nl-BE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WERKINGSKOSTEN: 245.000 euro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BE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3/ EXTERNE PRESTATIES: 162.000 euro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BE" sz="160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4/ INVESTERINGEN</a:t>
            </a:r>
            <a:r>
              <a:rPr lang="nl-BE" sz="16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:</a:t>
            </a:r>
            <a:r>
              <a:rPr lang="nl-BE" sz="1600">
                <a:solidFill>
                  <a:srgbClr val="000000"/>
                </a:solidFill>
                <a:effectLst/>
                <a:latin typeface="Calibri"/>
                <a:ea typeface="Calibri"/>
                <a:cs typeface="Times New Roman"/>
              </a:rPr>
              <a:t> 210.000 euro</a:t>
            </a:r>
            <a:endParaRPr lang="en-US" sz="160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BE" sz="1600">
                <a:effectLst/>
                <a:latin typeface="Calibri"/>
                <a:ea typeface="Calibri"/>
                <a:cs typeface="Times New Roman"/>
              </a:rPr>
              <a:t>5/ OVERHEAD (7% op personeelskost): 74.501,68 euro</a:t>
            </a:r>
            <a:endParaRPr lang="en-US" sz="160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Tx/>
              <a:buChar char="-"/>
            </a:pPr>
            <a:endParaRPr lang="nl-BE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AB8BC-7B84-2E60-F59C-509CECBAF8A1}"/>
              </a:ext>
            </a:extLst>
          </p:cNvPr>
          <p:cNvSpPr txBox="1"/>
          <p:nvPr/>
        </p:nvSpPr>
        <p:spPr>
          <a:xfrm>
            <a:off x="5912504" y="1546367"/>
            <a:ext cx="389744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31B7BC"/>
                </a:solidFill>
              </a:rPr>
              <a:t>Project 2: VLIZ-OIS </a:t>
            </a:r>
            <a:r>
              <a:rPr lang="en-US" b="1" err="1">
                <a:solidFill>
                  <a:srgbClr val="31B7BC"/>
                </a:solidFill>
              </a:rPr>
              <a:t>mariene</a:t>
            </a:r>
            <a:r>
              <a:rPr lang="en-US" b="1">
                <a:solidFill>
                  <a:srgbClr val="31B7BC"/>
                </a:solidFill>
              </a:rPr>
              <a:t> </a:t>
            </a:r>
            <a:r>
              <a:rPr lang="en-US" b="1" err="1">
                <a:solidFill>
                  <a:srgbClr val="31B7BC"/>
                </a:solidFill>
              </a:rPr>
              <a:t>robotica</a:t>
            </a:r>
            <a:endParaRPr lang="en-US"/>
          </a:p>
          <a:p>
            <a:endParaRPr lang="en-US" sz="2400" b="1">
              <a:solidFill>
                <a:srgbClr val="354D9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CC28F-414A-A63C-E79B-D4A55E25C405}"/>
              </a:ext>
            </a:extLst>
          </p:cNvPr>
          <p:cNvSpPr txBox="1"/>
          <p:nvPr/>
        </p:nvSpPr>
        <p:spPr>
          <a:xfrm>
            <a:off x="5750858" y="2052229"/>
            <a:ext cx="4603376" cy="29756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BE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post-</a:t>
            </a:r>
            <a:r>
              <a:rPr lang="nl-BE" sz="16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Brexit</a:t>
            </a:r>
            <a:r>
              <a:rPr lang="nl-BE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samenwerking rond mariene robotica</a:t>
            </a:r>
          </a:p>
          <a:p>
            <a:pPr marL="285750" indent="-285750">
              <a:buFont typeface="Arial"/>
              <a:buChar char="•"/>
            </a:pPr>
            <a:r>
              <a:rPr lang="nl-BE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nl-BE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R&amp;I potentieel en de Blauwe Economie in Vlaanderen te versterken.</a:t>
            </a:r>
          </a:p>
          <a:p>
            <a:endParaRPr lang="nl-BE" sz="1600"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BE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 PERSONEELSKOSTEN: 94.892,40 euro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BE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 INVESTERINGEN: 2.843.357,53 euro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BE" sz="1600">
                <a:effectLst/>
                <a:latin typeface="Calibri"/>
                <a:ea typeface="Calibri"/>
                <a:cs typeface="Times New Roman"/>
              </a:rPr>
              <a:t>3/ OVERHEAD (7% op personeelskost): 6.642,47 euro</a:t>
            </a:r>
            <a:endParaRPr lang="en-US" sz="1600">
              <a:effectLst/>
              <a:latin typeface="Calibri"/>
              <a:ea typeface="Calibri"/>
              <a:cs typeface="Times New Roman"/>
            </a:endParaRPr>
          </a:p>
          <a:p>
            <a:endParaRPr lang="en-US"/>
          </a:p>
          <a:p>
            <a:pPr marL="285750" indent="-285750">
              <a:buFontTx/>
              <a:buChar char="-"/>
            </a:pPr>
            <a:endParaRPr lang="nl-BE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00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1023147"/>
            <a:ext cx="563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Project 1: kustvloot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5A68E-8205-F4CE-CCDF-528669AE2FEB}"/>
              </a:ext>
            </a:extLst>
          </p:cNvPr>
          <p:cNvSpPr txBox="1"/>
          <p:nvPr/>
        </p:nvSpPr>
        <p:spPr>
          <a:xfrm>
            <a:off x="1109663" y="1546367"/>
            <a:ext cx="7553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1B7BC"/>
                </a:solidFill>
              </a:rPr>
              <a:t>Echosounders</a:t>
            </a:r>
          </a:p>
          <a:p>
            <a:endParaRPr lang="en-US" sz="2400" b="1">
              <a:solidFill>
                <a:srgbClr val="354D9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3E898-2A70-551A-1EC7-1F460D1075AD}"/>
              </a:ext>
            </a:extLst>
          </p:cNvPr>
          <p:cNvSpPr txBox="1"/>
          <p:nvPr/>
        </p:nvSpPr>
        <p:spPr>
          <a:xfrm>
            <a:off x="482147" y="2069587"/>
            <a:ext cx="45040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BE" sz="2000" dirty="0"/>
              <a:t>Gegund aan Kongsberg, NL</a:t>
            </a:r>
          </a:p>
          <a:p>
            <a:pPr marL="285750" indent="-285750">
              <a:buFontTx/>
              <a:buChar char="-"/>
            </a:pPr>
            <a:r>
              <a:rPr lang="nl-BE" sz="2000" dirty="0"/>
              <a:t>195.150 euro excl. BTW (&lt; raming)</a:t>
            </a:r>
          </a:p>
          <a:p>
            <a:pPr marL="285750" indent="-285750">
              <a:buFontTx/>
              <a:buChar char="-"/>
            </a:pPr>
            <a:endParaRPr lang="nl-BE" sz="2000" dirty="0"/>
          </a:p>
          <a:p>
            <a:pPr marL="285750" indent="-285750">
              <a:buFontTx/>
              <a:buChar char="-"/>
            </a:pPr>
            <a:endParaRPr lang="nl-BE" sz="2000" dirty="0"/>
          </a:p>
          <a:p>
            <a:pPr marL="285750" indent="-285750">
              <a:buFontTx/>
              <a:buChar char="-"/>
            </a:pPr>
            <a:endParaRPr lang="nl-BE" sz="2000" dirty="0"/>
          </a:p>
          <a:p>
            <a:r>
              <a:rPr lang="nl-BE" sz="2000" dirty="0"/>
              <a:t>Op foto: Echosounders van apelafico (Geel) en transducers (Rood): VLIZ heeft een identieke setup besteld</a:t>
            </a:r>
            <a:endParaRPr lang="en-US" sz="2000" dirty="0"/>
          </a:p>
        </p:txBody>
      </p:sp>
      <p:pic>
        <p:nvPicPr>
          <p:cNvPr id="11" name="Picture 10" descr="A picture containing ladder, building, outdoor, yellow&#10;&#10;Description automatically generated">
            <a:extLst>
              <a:ext uri="{FF2B5EF4-FFF2-40B4-BE49-F238E27FC236}">
                <a16:creationId xmlns:a16="http://schemas.microsoft.com/office/drawing/2014/main" id="{183A4FBE-CBBC-01E3-73A4-D7B82563F9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595"/>
          <a:stretch/>
        </p:blipFill>
        <p:spPr>
          <a:xfrm rot="5400000">
            <a:off x="5630387" y="557688"/>
            <a:ext cx="4832852" cy="46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82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898614" y="585768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 pitchFamily="2" charset="0"/>
              </a:rPr>
              <a:t>Evenementen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898614" y="1165622"/>
            <a:ext cx="31432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b="1" dirty="0">
                <a:solidFill>
                  <a:srgbClr val="31B7BC"/>
                </a:solidFill>
                <a:latin typeface="Sofia Pro"/>
              </a:rPr>
              <a:t>Evaluatie één jaar na inhuizing</a:t>
            </a:r>
            <a:endParaRPr lang="en-US" b="1" dirty="0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019B59-16EE-199B-A57E-8F4016B222D0}"/>
              </a:ext>
            </a:extLst>
          </p:cNvPr>
          <p:cNvSpPr txBox="1"/>
          <p:nvPr/>
        </p:nvSpPr>
        <p:spPr>
          <a:xfrm>
            <a:off x="767443" y="2137600"/>
            <a:ext cx="4309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1.790 meetings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1.500 voor VLIZ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300 voor partners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20.169 </a:t>
            </a:r>
            <a:r>
              <a:rPr lang="nl-BE" dirty="0"/>
              <a:t>deelnemers (19.404)</a:t>
            </a:r>
          </a:p>
          <a:p>
            <a:pPr marL="742950" lvl="1" indent="-285750">
              <a:buFontTx/>
              <a:buChar char="-"/>
            </a:pPr>
            <a:r>
              <a:rPr lang="nl-BE" dirty="0"/>
              <a:t>16.000 voor VLIZ</a:t>
            </a:r>
          </a:p>
          <a:p>
            <a:pPr marL="742950" lvl="1" indent="-285750">
              <a:buFontTx/>
              <a:buChar char="-"/>
            </a:pPr>
            <a:r>
              <a:rPr lang="nl-BE" dirty="0"/>
              <a:t>4.000 voor partners</a:t>
            </a:r>
          </a:p>
          <a:p>
            <a:pPr marL="285750" indent="-285750">
              <a:buFontTx/>
              <a:buChar char="-"/>
            </a:pPr>
            <a:r>
              <a:rPr lang="nl-BE" dirty="0"/>
              <a:t>2 grote meetings op MSO</a:t>
            </a:r>
          </a:p>
          <a:p>
            <a:pPr marL="742950" lvl="1" indent="-285750">
              <a:buFontTx/>
              <a:buChar char="-"/>
            </a:pPr>
            <a:r>
              <a:rPr lang="nl-BE" dirty="0"/>
              <a:t>510 pax GSTD</a:t>
            </a:r>
          </a:p>
          <a:p>
            <a:pPr marL="742950" lvl="1" indent="-285750">
              <a:buFontTx/>
              <a:buChar char="-"/>
            </a:pPr>
            <a:r>
              <a:rPr lang="nl-BE" dirty="0"/>
              <a:t>250 pax ledendag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FA6D48F-E432-7FE5-B222-3343A990308A}"/>
              </a:ext>
            </a:extLst>
          </p:cNvPr>
          <p:cNvGraphicFramePr>
            <a:graphicFrameLocks/>
          </p:cNvGraphicFramePr>
          <p:nvPr/>
        </p:nvGraphicFramePr>
        <p:xfrm>
          <a:off x="3983433" y="499738"/>
          <a:ext cx="7309953" cy="4997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83598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68405" y="1023147"/>
            <a:ext cx="736450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Project 2: VLIZ-OIS mariene robotica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5A68E-8205-F4CE-CCDF-528669AE2FEB}"/>
              </a:ext>
            </a:extLst>
          </p:cNvPr>
          <p:cNvSpPr txBox="1"/>
          <p:nvPr/>
        </p:nvSpPr>
        <p:spPr>
          <a:xfrm>
            <a:off x="1109663" y="1546367"/>
            <a:ext cx="755332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b="1">
              <a:solidFill>
                <a:srgbClr val="354D9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3E898-2A70-551A-1EC7-1F460D1075AD}"/>
              </a:ext>
            </a:extLst>
          </p:cNvPr>
          <p:cNvSpPr txBox="1"/>
          <p:nvPr/>
        </p:nvSpPr>
        <p:spPr>
          <a:xfrm>
            <a:off x="470942" y="2069587"/>
            <a:ext cx="10286301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>
                <a:ea typeface="Calibri"/>
                <a:cs typeface="Calibri"/>
              </a:rPr>
              <a:t>Investeringen omvatten:</a:t>
            </a:r>
          </a:p>
          <a:p>
            <a:r>
              <a:rPr lang="nl-BE">
                <a:ea typeface="+mn-lt"/>
                <a:cs typeface="+mn-lt"/>
              </a:rPr>
              <a:t>1/ Long-range North Sea-</a:t>
            </a:r>
            <a:r>
              <a:rPr lang="nl-BE" err="1">
                <a:ea typeface="+mn-lt"/>
                <a:cs typeface="+mn-lt"/>
              </a:rPr>
              <a:t>proof</a:t>
            </a:r>
            <a:r>
              <a:rPr lang="nl-BE">
                <a:ea typeface="+mn-lt"/>
                <a:cs typeface="+mn-lt"/>
              </a:rPr>
              <a:t> USV voor wetenschappelijk onderzoek en innovatie (2 miljoen euro):</a:t>
            </a:r>
            <a:endParaRPr lang="nl-BE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l-BE">
                <a:ea typeface="+mn-lt"/>
                <a:cs typeface="+mn-lt"/>
              </a:rPr>
              <a:t>USV-romp + </a:t>
            </a:r>
            <a:r>
              <a:rPr lang="nl-BE" err="1">
                <a:ea typeface="+mn-lt"/>
                <a:cs typeface="+mn-lt"/>
              </a:rPr>
              <a:t>propulsiesysteem</a:t>
            </a:r>
            <a:r>
              <a:rPr lang="nl-BE">
                <a:ea typeface="+mn-lt"/>
                <a:cs typeface="+mn-lt"/>
              </a:rPr>
              <a:t> (900.000 euro);</a:t>
            </a:r>
            <a:endParaRPr lang="nl-BE"/>
          </a:p>
          <a:p>
            <a:pPr marL="285750" indent="-285750">
              <a:buFont typeface="Arial"/>
              <a:buChar char="•"/>
            </a:pPr>
            <a:r>
              <a:rPr lang="nl-BE">
                <a:ea typeface="+mn-lt"/>
                <a:cs typeface="+mn-lt"/>
              </a:rPr>
              <a:t>Automation systeem (incl. </a:t>
            </a:r>
            <a:r>
              <a:rPr lang="nl-BE" err="1">
                <a:ea typeface="+mn-lt"/>
                <a:cs typeface="+mn-lt"/>
              </a:rPr>
              <a:t>situational</a:t>
            </a:r>
            <a:r>
              <a:rPr lang="nl-BE">
                <a:ea typeface="+mn-lt"/>
                <a:cs typeface="+mn-lt"/>
              </a:rPr>
              <a:t> awareness voorzieningen) (800.000 euro);</a:t>
            </a:r>
            <a:endParaRPr lang="nl-BE"/>
          </a:p>
          <a:p>
            <a:pPr marL="285750" indent="-285750">
              <a:buFont typeface="Arial"/>
              <a:buChar char="•"/>
            </a:pPr>
            <a:r>
              <a:rPr lang="nl-BE">
                <a:ea typeface="+mn-lt"/>
                <a:cs typeface="+mn-lt"/>
              </a:rPr>
              <a:t>Wetenschappelijke sensoren (300.000 euro).</a:t>
            </a:r>
            <a:endParaRPr lang="nl-BE"/>
          </a:p>
          <a:p>
            <a:endParaRPr lang="nl-BE">
              <a:ea typeface="+mn-lt"/>
              <a:cs typeface="+mn-lt"/>
            </a:endParaRPr>
          </a:p>
          <a:p>
            <a:r>
              <a:rPr lang="nl-BE">
                <a:ea typeface="+mn-lt"/>
                <a:cs typeface="+mn-lt"/>
              </a:rPr>
              <a:t>2/ Autonome observatiecapaciteit inzake mariene koolstofmetingen:</a:t>
            </a:r>
            <a:endParaRPr lang="nl-BE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l-BE">
                <a:ea typeface="+mn-lt"/>
                <a:cs typeface="+mn-lt"/>
              </a:rPr>
              <a:t>Aankoop meetboei (50.000-70.000 euro);</a:t>
            </a:r>
            <a:endParaRPr lang="nl-BE"/>
          </a:p>
          <a:p>
            <a:pPr marL="285750" indent="-285750">
              <a:buFont typeface="Arial"/>
              <a:buChar char="•"/>
            </a:pPr>
            <a:r>
              <a:rPr lang="nl-BE">
                <a:ea typeface="+mn-lt"/>
                <a:cs typeface="+mn-lt"/>
              </a:rPr>
              <a:t>bijbehorende hardware (voeding, kast en loggersystemen) (50.000 euro);</a:t>
            </a:r>
            <a:endParaRPr lang="nl-BE"/>
          </a:p>
          <a:p>
            <a:pPr marL="285750" indent="-285750">
              <a:buFont typeface="Arial"/>
              <a:buChar char="•"/>
            </a:pPr>
            <a:r>
              <a:rPr lang="nl-BE">
                <a:ea typeface="+mn-lt"/>
                <a:cs typeface="+mn-lt"/>
              </a:rPr>
              <a:t>Gespecialiseerde sensoren en sensorontwikkelingsmateriaal (100.000 euro).</a:t>
            </a:r>
            <a:endParaRPr lang="nl-BE"/>
          </a:p>
          <a:p>
            <a:endParaRPr lang="nl-BE">
              <a:ea typeface="+mn-lt"/>
              <a:cs typeface="+mn-lt"/>
            </a:endParaRPr>
          </a:p>
          <a:p>
            <a:r>
              <a:rPr lang="nl-BE">
                <a:ea typeface="+mn-lt"/>
                <a:cs typeface="+mn-lt"/>
              </a:rPr>
              <a:t>3/ Autonome </a:t>
            </a:r>
            <a:r>
              <a:rPr lang="nl-BE" err="1">
                <a:ea typeface="+mn-lt"/>
                <a:cs typeface="+mn-lt"/>
              </a:rPr>
              <a:t>staalnamerobot</a:t>
            </a:r>
            <a:r>
              <a:rPr lang="nl-BE">
                <a:ea typeface="+mn-lt"/>
                <a:cs typeface="+mn-lt"/>
              </a:rPr>
              <a:t> voor </a:t>
            </a:r>
            <a:r>
              <a:rPr lang="nl-BE" err="1">
                <a:ea typeface="+mn-lt"/>
                <a:cs typeface="+mn-lt"/>
              </a:rPr>
              <a:t>eDNA</a:t>
            </a:r>
            <a:r>
              <a:rPr lang="nl-BE">
                <a:ea typeface="+mn-lt"/>
                <a:cs typeface="+mn-lt"/>
              </a:rPr>
              <a:t> (150.000 euro)</a:t>
            </a:r>
            <a:endParaRPr lang="nl-BE">
              <a:ea typeface="Calibri" panose="020F0502020204030204"/>
              <a:cs typeface="Calibri" panose="020F0502020204030204"/>
            </a:endParaRPr>
          </a:p>
          <a:p>
            <a:endParaRPr lang="nl-BE"/>
          </a:p>
          <a:p>
            <a:r>
              <a:rPr lang="nl-BE">
                <a:ea typeface="+mn-lt"/>
                <a:cs typeface="+mn-lt"/>
              </a:rPr>
              <a:t>4/ Ocean </a:t>
            </a:r>
            <a:r>
              <a:rPr lang="nl-BE" err="1">
                <a:ea typeface="+mn-lt"/>
                <a:cs typeface="+mn-lt"/>
              </a:rPr>
              <a:t>Innovation</a:t>
            </a:r>
            <a:r>
              <a:rPr lang="nl-BE">
                <a:ea typeface="+mn-lt"/>
                <a:cs typeface="+mn-lt"/>
              </a:rPr>
              <a:t> Space als testlocatie voor sensoren en robotica: vlotte toegang (vlottend ponton + hefkraan) tot het bestaande aanpalende </a:t>
            </a:r>
            <a:r>
              <a:rPr lang="nl-BE" err="1">
                <a:ea typeface="+mn-lt"/>
                <a:cs typeface="+mn-lt"/>
              </a:rPr>
              <a:t>testbasin</a:t>
            </a:r>
            <a:r>
              <a:rPr lang="nl-BE">
                <a:ea typeface="+mn-lt"/>
                <a:cs typeface="+mn-lt"/>
              </a:rPr>
              <a:t>/dok (473.000 euro)</a:t>
            </a:r>
            <a:endParaRPr lang="nl-BE">
              <a:ea typeface="Calibri"/>
              <a:cs typeface="Calibri"/>
            </a:endParaRPr>
          </a:p>
          <a:p>
            <a:endParaRPr lang="nl-BE">
              <a:ea typeface="Calibri"/>
              <a:cs typeface="Calibri"/>
            </a:endParaRPr>
          </a:p>
          <a:p>
            <a:endParaRPr lang="nl-BE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397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1023147"/>
            <a:ext cx="56388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a typeface="+mn-lt"/>
                <a:cs typeface="+mn-lt"/>
              </a:rPr>
              <a:t>Project 2: VLIZ-OIS mariene robotica</a:t>
            </a:r>
            <a:endParaRPr lang="nl-BE" sz="2800">
              <a:solidFill>
                <a:srgbClr val="354D9B"/>
              </a:solidFill>
              <a:ea typeface="+mn-lt"/>
              <a:cs typeface="+mn-lt"/>
            </a:endParaRPr>
          </a:p>
          <a:p>
            <a:endParaRPr lang="nl-BE" sz="2800" b="1">
              <a:solidFill>
                <a:srgbClr val="354D9B"/>
              </a:solidFill>
              <a:latin typeface="Sofia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5A68E-8205-F4CE-CCDF-528669AE2FEB}"/>
              </a:ext>
            </a:extLst>
          </p:cNvPr>
          <p:cNvSpPr txBox="1"/>
          <p:nvPr/>
        </p:nvSpPr>
        <p:spPr>
          <a:xfrm>
            <a:off x="1000125" y="1565417"/>
            <a:ext cx="7553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1B7BC"/>
                </a:solidFill>
              </a:rPr>
              <a:t>USV</a:t>
            </a:r>
          </a:p>
          <a:p>
            <a:endParaRPr lang="en-US" sz="2400" b="1">
              <a:solidFill>
                <a:srgbClr val="354D9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243DE-287D-3F56-26A0-1D8A20486EBB}"/>
              </a:ext>
            </a:extLst>
          </p:cNvPr>
          <p:cNvSpPr txBox="1"/>
          <p:nvPr/>
        </p:nvSpPr>
        <p:spPr>
          <a:xfrm>
            <a:off x="692750" y="2338681"/>
            <a:ext cx="5098450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>
                <a:latin typeface="Calibri"/>
                <a:ea typeface="Calibri"/>
                <a:cs typeface="Calibri"/>
              </a:rPr>
              <a:t>Bestelling geplaatst bij Maritime Robotics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>
                <a:latin typeface="Calibri"/>
                <a:ea typeface="Calibri"/>
                <a:cs typeface="Calibri"/>
              </a:rPr>
              <a:t>2.006.185 euro excl BTW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b="0" i="0" dirty="0">
              <a:effectLst/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0" i="0" dirty="0">
                <a:effectLst/>
                <a:latin typeface="Calibri"/>
                <a:ea typeface="Calibri"/>
                <a:cs typeface="Calibri"/>
              </a:rPr>
              <a:t>Levering op schema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b="0" i="0" dirty="0">
                <a:effectLst/>
                <a:latin typeface="Calibri"/>
                <a:ea typeface="Calibri"/>
                <a:cs typeface="Calibri"/>
              </a:rPr>
              <a:t>eind 2023: FAT (factory acceptance test)</a:t>
            </a:r>
            <a:endParaRPr lang="nl-NL" sz="2000" dirty="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Calibri"/>
                <a:cs typeface="Calibri"/>
              </a:rPr>
              <a:t>Begin 2024: HAT (harbour AT) &amp; SAT (sea 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Calibri"/>
                <a:cs typeface="Calibri"/>
              </a:rPr>
              <a:t>Overleg FOD Mobiliteit (certificatie)</a:t>
            </a:r>
            <a:endParaRPr lang="nl-BE" sz="2000" dirty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  <p:pic>
        <p:nvPicPr>
          <p:cNvPr id="7" name="Picture 6" descr="A picture containing text, aircraft, helicopter, airplane&#10;&#10;Description automatically generated">
            <a:extLst>
              <a:ext uri="{FF2B5EF4-FFF2-40B4-BE49-F238E27FC236}">
                <a16:creationId xmlns:a16="http://schemas.microsoft.com/office/drawing/2014/main" id="{4AE47A54-E723-5516-A0BF-3C78056FBF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1" b="49763"/>
          <a:stretch/>
        </p:blipFill>
        <p:spPr>
          <a:xfrm>
            <a:off x="5626566" y="2133127"/>
            <a:ext cx="5666821" cy="31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93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1023147"/>
            <a:ext cx="56388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a typeface="+mn-lt"/>
                <a:cs typeface="+mn-lt"/>
              </a:rPr>
              <a:t>Project 2: VLIZ-OIS mariene robotica</a:t>
            </a:r>
            <a:endParaRPr lang="nl-BE" sz="2800">
              <a:solidFill>
                <a:srgbClr val="354D9B"/>
              </a:solidFill>
              <a:ea typeface="+mn-lt"/>
              <a:cs typeface="+mn-lt"/>
            </a:endParaRPr>
          </a:p>
          <a:p>
            <a:endParaRPr lang="nl-BE" sz="2800" b="1">
              <a:solidFill>
                <a:srgbClr val="354D9B"/>
              </a:solidFill>
              <a:latin typeface="Sofia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5A68E-8205-F4CE-CCDF-528669AE2FEB}"/>
              </a:ext>
            </a:extLst>
          </p:cNvPr>
          <p:cNvSpPr txBox="1"/>
          <p:nvPr/>
        </p:nvSpPr>
        <p:spPr>
          <a:xfrm>
            <a:off x="1000125" y="1565417"/>
            <a:ext cx="7553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rgbClr val="31B7BC"/>
                </a:solidFill>
              </a:rPr>
              <a:t>Meetboei</a:t>
            </a:r>
            <a:endParaRPr lang="en-US" b="1">
              <a:solidFill>
                <a:srgbClr val="31B7BC"/>
              </a:solidFill>
            </a:endParaRPr>
          </a:p>
          <a:p>
            <a:endParaRPr lang="en-US" sz="2400" b="1">
              <a:solidFill>
                <a:srgbClr val="354D9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8243DE-287D-3F56-26A0-1D8A20486EBB}"/>
              </a:ext>
            </a:extLst>
          </p:cNvPr>
          <p:cNvSpPr txBox="1"/>
          <p:nvPr/>
        </p:nvSpPr>
        <p:spPr>
          <a:xfrm>
            <a:off x="495300" y="1999375"/>
            <a:ext cx="5638800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0" i="0" dirty="0">
                <a:effectLst/>
                <a:latin typeface="Calibri"/>
                <a:ea typeface="Calibri"/>
                <a:cs typeface="Calibri"/>
              </a:rPr>
              <a:t>Bestelling geplaatst bij EQUANS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>
                <a:effectLst/>
                <a:latin typeface="Calibri" panose="020F0502020204030204" pitchFamily="34" charset="0"/>
              </a:rPr>
              <a:t>139.739, 37 euro excl BTW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Calibri"/>
                <a:ea typeface="Calibri"/>
                <a:cs typeface="Calibri"/>
              </a:rPr>
              <a:t>Extra offertes opgevraagd voor </a:t>
            </a:r>
            <a:br>
              <a:rPr lang="nl-NL" sz="2000" dirty="0">
                <a:latin typeface="Calibri"/>
                <a:ea typeface="Calibri"/>
                <a:cs typeface="Calibri"/>
              </a:rPr>
            </a:br>
            <a:r>
              <a:rPr lang="nl-NL" sz="2000" dirty="0">
                <a:latin typeface="Calibri"/>
                <a:ea typeface="Calibri"/>
                <a:cs typeface="Calibri"/>
              </a:rPr>
              <a:t>gespecialiseerde</a:t>
            </a:r>
            <a:r>
              <a:rPr lang="nl-NL" sz="2000" b="0" i="0" dirty="0">
                <a:effectLst/>
                <a:latin typeface="Calibri"/>
                <a:ea typeface="Calibri"/>
                <a:cs typeface="Calibri"/>
              </a:rPr>
              <a:t> sensoren en sensorontwikkelingsmateriaal </a:t>
            </a:r>
            <a:br>
              <a:rPr lang="nl-NL" sz="2000" b="0" i="0" dirty="0">
                <a:effectLst/>
                <a:latin typeface="Calibri"/>
                <a:ea typeface="Calibri"/>
                <a:cs typeface="Calibri"/>
              </a:rPr>
            </a:br>
            <a:r>
              <a:rPr lang="nl-NL" sz="2000" b="0" i="0" dirty="0">
                <a:effectLst/>
                <a:latin typeface="Calibri"/>
                <a:ea typeface="Calibri"/>
                <a:cs typeface="Calibri"/>
              </a:rPr>
              <a:t>(100.000 euro): CTD, CO2, chlorofyl</a:t>
            </a:r>
          </a:p>
          <a:p>
            <a:pPr marL="285750" indent="-285750">
              <a:buFontTx/>
              <a:buChar char="-"/>
            </a:pPr>
            <a:endParaRPr lang="nl-BE" sz="2000" dirty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5417D5-313A-B3AF-14D8-5B03E8335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41" y="1977254"/>
            <a:ext cx="5889173" cy="306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760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1023147"/>
            <a:ext cx="56388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a typeface="+mn-lt"/>
                <a:cs typeface="+mn-lt"/>
              </a:rPr>
              <a:t>Project 2: VLIZ-OIS mariene robotica</a:t>
            </a:r>
            <a:endParaRPr lang="nl-BE" sz="2800">
              <a:solidFill>
                <a:srgbClr val="354D9B"/>
              </a:solidFill>
              <a:ea typeface="+mn-lt"/>
              <a:cs typeface="+mn-lt"/>
            </a:endParaRPr>
          </a:p>
          <a:p>
            <a:endParaRPr lang="nl-BE" sz="2800" b="1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5A68E-8205-F4CE-CCDF-528669AE2FEB}"/>
              </a:ext>
            </a:extLst>
          </p:cNvPr>
          <p:cNvSpPr txBox="1"/>
          <p:nvPr/>
        </p:nvSpPr>
        <p:spPr>
          <a:xfrm>
            <a:off x="1109663" y="1546367"/>
            <a:ext cx="7553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1B7BC"/>
                </a:solidFill>
              </a:rPr>
              <a:t>e-DNA staalnamerobot</a:t>
            </a:r>
          </a:p>
          <a:p>
            <a:endParaRPr lang="en-US" sz="2400" b="1">
              <a:solidFill>
                <a:srgbClr val="354D9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D9166-656A-663D-6D00-8E5402C4B4DA}"/>
              </a:ext>
            </a:extLst>
          </p:cNvPr>
          <p:cNvSpPr txBox="1"/>
          <p:nvPr/>
        </p:nvSpPr>
        <p:spPr>
          <a:xfrm>
            <a:off x="800100" y="2056371"/>
            <a:ext cx="440055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effectLst/>
                <a:latin typeface="Calibri"/>
                <a:ea typeface="Calibri"/>
                <a:cs typeface="Times New Roman"/>
              </a:rPr>
              <a:t>Autonome staalnamerobot voor eDNA</a:t>
            </a:r>
            <a:r>
              <a:rPr lang="nl-BE" sz="2000" dirty="0">
                <a:latin typeface="Calibri"/>
                <a:ea typeface="Calibri"/>
                <a:cs typeface="Times New Roman"/>
              </a:rPr>
              <a:t> </a:t>
            </a:r>
            <a:endParaRPr lang="nl-B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119.548 euro excl BTW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1 finale offerte goedgekeurd van </a:t>
            </a:r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EMS - Sistemas de Monitorización Medio Ambiental </a:t>
            </a:r>
            <a:endParaRPr lang="nl-BE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nl-BE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sz="2000" dirty="0">
                <a:latin typeface="Calibri"/>
                <a:ea typeface="Calibri"/>
                <a:cs typeface="Times New Roman"/>
              </a:rPr>
              <a:t>Op de foto: De RoCSI die we momenteel in ons bezit hebben. De nieuwe staalnamerobot zal gelijkaardig zijn. </a:t>
            </a:r>
            <a:endParaRPr lang="nl-BE" sz="2000" dirty="0">
              <a:latin typeface="Calibri" panose="020F0502020204030204" pitchFamily="34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nl-BE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C6267E-CABE-72B2-9C0E-6854BD36A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79" y="1710187"/>
            <a:ext cx="5805488" cy="416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718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200" y="1023147"/>
            <a:ext cx="56388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a typeface="+mn-lt"/>
                <a:cs typeface="+mn-lt"/>
              </a:rPr>
              <a:t>Project 2: VLIZ-OIS mariene robotica</a:t>
            </a:r>
            <a:endParaRPr lang="nl-BE" sz="2800">
              <a:solidFill>
                <a:srgbClr val="354D9B"/>
              </a:solidFill>
              <a:ea typeface="+mn-lt"/>
              <a:cs typeface="+mn-lt"/>
            </a:endParaRPr>
          </a:p>
          <a:p>
            <a:endParaRPr lang="nl-BE" sz="2800" b="1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5A68E-8205-F4CE-CCDF-528669AE2FEB}"/>
              </a:ext>
            </a:extLst>
          </p:cNvPr>
          <p:cNvSpPr txBox="1"/>
          <p:nvPr/>
        </p:nvSpPr>
        <p:spPr>
          <a:xfrm>
            <a:off x="1000125" y="1555892"/>
            <a:ext cx="7553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rgbClr val="31B7BC"/>
                </a:solidFill>
              </a:rPr>
              <a:t>Wetenschapshaven</a:t>
            </a:r>
            <a:endParaRPr lang="en-US" b="1">
              <a:solidFill>
                <a:srgbClr val="31B7BC"/>
              </a:solidFill>
            </a:endParaRPr>
          </a:p>
          <a:p>
            <a:endParaRPr lang="en-US" sz="2400" b="1">
              <a:solidFill>
                <a:srgbClr val="354D9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0BD70-CF0B-0947-D4A9-CF66762104F2}"/>
              </a:ext>
            </a:extLst>
          </p:cNvPr>
          <p:cNvSpPr txBox="1"/>
          <p:nvPr/>
        </p:nvSpPr>
        <p:spPr>
          <a:xfrm>
            <a:off x="908237" y="2326202"/>
            <a:ext cx="4940113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nl-B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 Innovation Space als testlocatie voor sensoren en robotica: vlotte toegang (vlottend ponton + hefkraan) tot het bestaande aanpalende testbasin/dok </a:t>
            </a:r>
          </a:p>
          <a:p>
            <a:pPr marL="285750" indent="-285750">
              <a:buFontTx/>
              <a:buChar char="-"/>
            </a:pPr>
            <a:r>
              <a:rPr lang="nl-B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429.117,40 euro excl BTW (werken)</a:t>
            </a:r>
          </a:p>
          <a:p>
            <a:pPr marL="285750" indent="-285750">
              <a:buFontTx/>
              <a:buChar char="-"/>
            </a:pPr>
            <a:r>
              <a:rPr lang="nl-B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Extra: verankering glooiing</a:t>
            </a:r>
            <a:endParaRPr lang="nl-B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B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45.000 euro consultancy (Torgun)</a:t>
            </a:r>
            <a:endParaRPr lang="nl-B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B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Gegund aan Van Huele</a:t>
            </a:r>
            <a:endParaRPr lang="nl-B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BE" sz="2000" dirty="0">
                <a:latin typeface="Calibri"/>
                <a:ea typeface="Calibri"/>
                <a:cs typeface="Times New Roman"/>
              </a:rPr>
              <a:t>Omgevingsvergunningsaanvraag is binnen sinds 22 september</a:t>
            </a:r>
          </a:p>
          <a:p>
            <a:endParaRPr lang="en-US" sz="2000" dirty="0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44E8C2B4-5D23-F2C1-6E8B-20F369F72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253" y="1929278"/>
            <a:ext cx="4334435" cy="40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3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pic>
        <p:nvPicPr>
          <p:cNvPr id="7" name="Picture 6" descr="A picture containing text, diagram, plan, line&#10;&#10;Description automatically generated">
            <a:extLst>
              <a:ext uri="{FF2B5EF4-FFF2-40B4-BE49-F238E27FC236}">
                <a16:creationId xmlns:a16="http://schemas.microsoft.com/office/drawing/2014/main" id="{8C1F4E32-8563-58B5-B389-34E2C108E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531" y="113945"/>
            <a:ext cx="8696325" cy="61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7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3" name="Picture 2" descr="Aerial view of a port&#10;&#10;Description automatically generated">
            <a:extLst>
              <a:ext uri="{FF2B5EF4-FFF2-40B4-BE49-F238E27FC236}">
                <a16:creationId xmlns:a16="http://schemas.microsoft.com/office/drawing/2014/main" id="{9F5DC553-420B-0129-4A60-D161E6688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0" y="-44043"/>
            <a:ext cx="12194560" cy="720862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20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>
            <a:off x="0" y="1741118"/>
            <a:ext cx="11874674" cy="5116882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rgbClr val="71C3BE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658A66-E635-C1B5-3D96-129F58073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950" y="468149"/>
            <a:ext cx="3067050" cy="98899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326CF51-7BD2-71DE-3A12-E8CC1FFEA79A}"/>
              </a:ext>
            </a:extLst>
          </p:cNvPr>
          <p:cNvSpPr txBox="1"/>
          <p:nvPr/>
        </p:nvSpPr>
        <p:spPr>
          <a:xfrm>
            <a:off x="996950" y="4063349"/>
            <a:ext cx="97535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latin typeface="Sofia Pro"/>
              </a:rPr>
              <a:t>VLIZ in internationale context</a:t>
            </a:r>
            <a:endParaRPr lang="nl-BE" sz="2800" b="1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833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457199" y="300893"/>
            <a:ext cx="56388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a typeface="+mn-lt"/>
                <a:cs typeface="+mn-lt"/>
              </a:rPr>
              <a:t>VLIZ MISSION kampioen</a:t>
            </a:r>
            <a:endParaRPr lang="nl-BE" sz="2800">
              <a:solidFill>
                <a:srgbClr val="354D9B"/>
              </a:solidFill>
              <a:ea typeface="+mn-lt"/>
              <a:cs typeface="+mn-lt"/>
            </a:endParaRPr>
          </a:p>
          <a:p>
            <a:endParaRPr lang="nl-BE" sz="2800" b="1">
              <a:solidFill>
                <a:srgbClr val="354D9B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FABA5-1799-0C90-40FA-22ADF66B76E1}"/>
              </a:ext>
            </a:extLst>
          </p:cNvPr>
          <p:cNvSpPr txBox="1"/>
          <p:nvPr/>
        </p:nvSpPr>
        <p:spPr>
          <a:xfrm>
            <a:off x="543680" y="800768"/>
            <a:ext cx="8533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31B7BC"/>
                </a:solidFill>
              </a:rPr>
              <a:t>summary budget slide over de 2021 </a:t>
            </a:r>
            <a:r>
              <a:rPr lang="en-US" sz="2000" b="1" err="1">
                <a:solidFill>
                  <a:srgbClr val="31B7BC"/>
                </a:solidFill>
              </a:rPr>
              <a:t>en</a:t>
            </a:r>
            <a:r>
              <a:rPr lang="en-US" sz="2000" b="1">
                <a:solidFill>
                  <a:srgbClr val="31B7BC"/>
                </a:solidFill>
              </a:rPr>
              <a:t> 2022 HORIZON-MISSION-OCEAN calls</a:t>
            </a:r>
            <a:endParaRPr lang="en-US" sz="2400" b="1">
              <a:solidFill>
                <a:srgbClr val="354D9B"/>
              </a:solidFill>
            </a:endParaRP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A3084A73-EF18-246D-84F9-355D7D9B7B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59"/>
          <a:stretch/>
        </p:blipFill>
        <p:spPr>
          <a:xfrm>
            <a:off x="1485500" y="1283368"/>
            <a:ext cx="9220999" cy="50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05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695325" y="50417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 pitchFamily="2" charset="0"/>
              </a:rPr>
              <a:t>Ocean Decade activiteiten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470DA7-63C8-C230-7EAF-21BA7813BD14}"/>
              </a:ext>
            </a:extLst>
          </p:cNvPr>
          <p:cNvSpPr txBox="1"/>
          <p:nvPr/>
        </p:nvSpPr>
        <p:spPr>
          <a:xfrm>
            <a:off x="857250" y="3146725"/>
            <a:ext cx="52387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0" i="0" dirty="0">
                <a:effectLst/>
                <a:latin typeface="Sofia Pro"/>
              </a:rPr>
              <a:t>+30 events in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400" dirty="0"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0" i="0" dirty="0">
                <a:effectLst/>
                <a:latin typeface="Sofia Pro"/>
              </a:rPr>
              <a:t>Voorbeelden: trainings, exchange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400" dirty="0"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latin typeface="Sofia Pro"/>
              </a:rPr>
              <a:t>Meer nieuws: zie agendapunt Ocean Decade</a:t>
            </a:r>
            <a:endParaRPr lang="en-US" sz="2400" dirty="0">
              <a:latin typeface="Sofia Pro"/>
            </a:endParaRPr>
          </a:p>
        </p:txBody>
      </p:sp>
      <p:pic>
        <p:nvPicPr>
          <p:cNvPr id="7" name="Picture 6" descr="A logo for the united nations decade of ocean science for sustainable development&#10;&#10;Description automatically generated">
            <a:extLst>
              <a:ext uri="{FF2B5EF4-FFF2-40B4-BE49-F238E27FC236}">
                <a16:creationId xmlns:a16="http://schemas.microsoft.com/office/drawing/2014/main" id="{0DBB5CC2-F4A4-BF25-EFDA-2C13E3E5D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0" y="3522579"/>
            <a:ext cx="3331955" cy="2384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C8867-9F6E-C893-7578-0245D2347E81}"/>
              </a:ext>
            </a:extLst>
          </p:cNvPr>
          <p:cNvSpPr txBox="1"/>
          <p:nvPr/>
        </p:nvSpPr>
        <p:spPr>
          <a:xfrm>
            <a:off x="857250" y="1162240"/>
            <a:ext cx="10436137" cy="1569660"/>
          </a:xfrm>
          <a:prstGeom prst="rect">
            <a:avLst/>
          </a:prstGeom>
          <a:solidFill>
            <a:srgbClr val="71C3BE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Strategische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aanpak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aligneren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Mission Ocean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Ocean Decade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objectieven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maximaliseren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betrokkenheid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MOGs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VLIZ-partners in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onze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acties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Zo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gebruiken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we de OD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‘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motoren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’ om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onze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samenwerking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versterken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steeds met het ‘leave no one behind’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principe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gedachte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37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r>
              <a:rPr lang="en-US" b="0">
                <a:effectLst/>
              </a:rPr>
              <a:t> </a:t>
            </a:r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898614" y="585768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 pitchFamily="2" charset="0"/>
              </a:rPr>
              <a:t>VMSD 2023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898614" y="1165622"/>
            <a:ext cx="31432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b="1" dirty="0">
                <a:solidFill>
                  <a:srgbClr val="31B7BC"/>
                </a:solidFill>
                <a:latin typeface="Sofia Pro"/>
              </a:rPr>
              <a:t>1 maart 2023, Brugge</a:t>
            </a:r>
            <a:endParaRPr lang="en-US" b="1" dirty="0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0CCE0F-B0C5-E46F-81A5-A0F816A02014}"/>
              </a:ext>
            </a:extLst>
          </p:cNvPr>
          <p:cNvSpPr txBox="1"/>
          <p:nvPr/>
        </p:nvSpPr>
        <p:spPr>
          <a:xfrm>
            <a:off x="783772" y="2307065"/>
            <a:ext cx="4822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Ocean Decade event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Bijna 400 deelnemers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Één van de meest bijgewoonde edities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Google Shape;248;p36" descr="A picture containing text&#10;&#10;Description automatically generated">
            <a:extLst>
              <a:ext uri="{FF2B5EF4-FFF2-40B4-BE49-F238E27FC236}">
                <a16:creationId xmlns:a16="http://schemas.microsoft.com/office/drawing/2014/main" id="{57EAE059-692A-8806-4F85-9B0E5E0FAB2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9903" y="135877"/>
            <a:ext cx="5358325" cy="355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laureaten VLIZ awards 2022 op #VMSD23">
            <a:extLst>
              <a:ext uri="{FF2B5EF4-FFF2-40B4-BE49-F238E27FC236}">
                <a16:creationId xmlns:a16="http://schemas.microsoft.com/office/drawing/2014/main" id="{0DD0C171-033F-786C-0A4E-B8A0B8D35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70" y="3870032"/>
            <a:ext cx="6932159" cy="28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71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857249" y="504174"/>
            <a:ext cx="54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 pitchFamily="2" charset="0"/>
              </a:rPr>
              <a:t>Vooruitblik 2024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470DA7-63C8-C230-7EAF-21BA7813BD14}"/>
              </a:ext>
            </a:extLst>
          </p:cNvPr>
          <p:cNvSpPr txBox="1"/>
          <p:nvPr/>
        </p:nvSpPr>
        <p:spPr>
          <a:xfrm>
            <a:off x="857249" y="2609830"/>
            <a:ext cx="107033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0" i="0" dirty="0">
                <a:effectLst/>
                <a:latin typeface="Sofia Pro"/>
              </a:rPr>
              <a:t>VMSD (6 maart 2024, Oostende DE GROTE POST)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i="1" dirty="0"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i="1" dirty="0">
                <a:latin typeface="Sofia Pro"/>
              </a:rPr>
              <a:t>Ocean Decade Meets Mission Ocean: Blauwe vaardigheden voor een duurzame blauwe economie </a:t>
            </a:r>
            <a:r>
              <a:rPr lang="nl-NL" sz="2400" dirty="0">
                <a:latin typeface="Sofia Pro"/>
              </a:rPr>
              <a:t>i.s.m. </a:t>
            </a:r>
            <a:r>
              <a:rPr lang="nl-BE" sz="2400" dirty="0">
                <a:latin typeface="Sofia Pro"/>
              </a:rPr>
              <a:t>Vlaamse Unesco Commissie (25 april 2024, Oostende INNOVOCEAN CAMPUS)</a:t>
            </a:r>
            <a:endParaRPr lang="nl-BE" sz="2400" b="0" i="0" dirty="0">
              <a:effectLst/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400" b="0" i="0" dirty="0">
              <a:effectLst/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0" i="0" dirty="0">
                <a:effectLst/>
                <a:latin typeface="Sofia Pro"/>
              </a:rPr>
              <a:t>BESS event i.s.m. De Blauwe Cluster (23 mei 2024, Oostende THERMAE PALACE)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400" b="0" i="0" dirty="0">
              <a:effectLst/>
              <a:latin typeface="Sofia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0" i="0" dirty="0">
                <a:effectLst/>
                <a:latin typeface="Sofia Pro"/>
              </a:rPr>
              <a:t>Digital Ocean Forum i.s.m. EMODnet, DG MARE (12-13 juni 2024, Brussel KVAB). </a:t>
            </a:r>
            <a:endParaRPr lang="en-US" sz="2400" dirty="0">
              <a:latin typeface="Sofia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C8867-9F6E-C893-7578-0245D2347E81}"/>
              </a:ext>
            </a:extLst>
          </p:cNvPr>
          <p:cNvSpPr txBox="1"/>
          <p:nvPr/>
        </p:nvSpPr>
        <p:spPr>
          <a:xfrm>
            <a:off x="857250" y="1162240"/>
            <a:ext cx="10436137" cy="1200329"/>
          </a:xfrm>
          <a:prstGeom prst="rect">
            <a:avLst/>
          </a:prstGeom>
          <a:solidFill>
            <a:srgbClr val="71C3BE"/>
          </a:solidFill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 1 januari tot 30 juni 2024 zal België het voorzitterschap van de Raad van de Europese Unie (de 'Raad') waarnemen.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VLIZ (co-)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organiseert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vier events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onder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het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Belgisch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voorzitterschap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47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996950" y="1726549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Bedankt voor jullie aandacht!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90611-C938-C2CB-3B4C-4F44908151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791" y="3028329"/>
            <a:ext cx="5969909" cy="3370285"/>
          </a:xfrm>
          <a:prstGeom prst="round2DiagRect">
            <a:avLst>
              <a:gd name="adj1" fmla="val 45758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5232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r>
              <a:rPr lang="en-US" b="0">
                <a:effectLst/>
              </a:rPr>
              <a:t> </a:t>
            </a:r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898614" y="585768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 pitchFamily="2" charset="0"/>
              </a:rPr>
              <a:t>GSTD 2023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898614" y="1165622"/>
            <a:ext cx="31432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b="1" dirty="0">
                <a:solidFill>
                  <a:srgbClr val="31B7BC"/>
                </a:solidFill>
                <a:latin typeface="Sofia Pro"/>
              </a:rPr>
              <a:t>25 maart 2023</a:t>
            </a:r>
            <a:endParaRPr lang="en-US" b="1" dirty="0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0CCE0F-B0C5-E46F-81A5-A0F816A02014}"/>
              </a:ext>
            </a:extLst>
          </p:cNvPr>
          <p:cNvSpPr txBox="1"/>
          <p:nvPr/>
        </p:nvSpPr>
        <p:spPr>
          <a:xfrm>
            <a:off x="783772" y="2307065"/>
            <a:ext cx="9503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Citizen Science, 6</a:t>
            </a:r>
            <a:r>
              <a:rPr lang="nl-NL" sz="1800" b="0" i="0" u="none" strike="noStrike" baseline="30000" dirty="0">
                <a:effectLst/>
                <a:latin typeface="Calibri" panose="020F0502020204030204" pitchFamily="34" charset="0"/>
              </a:rPr>
              <a:t>e</a:t>
            </a: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 editie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</a:rPr>
              <a:t>Verschillende stations over ganse kust</a:t>
            </a:r>
            <a:endParaRPr lang="nl-NL" sz="1800" b="0" i="0" u="none" strike="noStrike" dirty="0">
              <a:effectLst/>
              <a:latin typeface="Calibri" panose="020F050202020403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Internationaal: Ook N-Frankrijk &amp; NL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2000 vrijwilligers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telling van 82.444 schelpen, 66 soorten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Halfgeknotte strandschelp en kokkel haalden zowel in België, Nederland als Frankrijk de top 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Google Shape;256;p37">
            <a:extLst>
              <a:ext uri="{FF2B5EF4-FFF2-40B4-BE49-F238E27FC236}">
                <a16:creationId xmlns:a16="http://schemas.microsoft.com/office/drawing/2014/main" id="{E491BC56-B3AA-A041-E16B-7859FB73C6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026"/>
          <a:stretch/>
        </p:blipFill>
        <p:spPr>
          <a:xfrm>
            <a:off x="7723416" y="309716"/>
            <a:ext cx="3684812" cy="270905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6" name="Picture 2" descr="Moeder en dochten rapen schelpen op strand De Haan">
            <a:extLst>
              <a:ext uri="{FF2B5EF4-FFF2-40B4-BE49-F238E27FC236}">
                <a16:creationId xmlns:a16="http://schemas.microsoft.com/office/drawing/2014/main" id="{3A9F90EC-D306-5F5A-4DC8-1969C3457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/>
          <a:stretch/>
        </p:blipFill>
        <p:spPr bwMode="auto">
          <a:xfrm>
            <a:off x="1787979" y="4303215"/>
            <a:ext cx="5005185" cy="239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277;p39">
            <a:extLst>
              <a:ext uri="{FF2B5EF4-FFF2-40B4-BE49-F238E27FC236}">
                <a16:creationId xmlns:a16="http://schemas.microsoft.com/office/drawing/2014/main" id="{B103EBFA-D703-5058-DB52-AE3A05707D8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7201" y="4611500"/>
            <a:ext cx="2468335" cy="1255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27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r>
              <a:rPr lang="en-US" b="0">
                <a:effectLst/>
              </a:rPr>
              <a:t> </a:t>
            </a:r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898614" y="585768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 pitchFamily="2" charset="0"/>
              </a:rPr>
              <a:t>ESFRI overlegmomenten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898614" y="1165622"/>
            <a:ext cx="31432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b="1" dirty="0">
                <a:solidFill>
                  <a:srgbClr val="31B7BC"/>
                </a:solidFill>
                <a:latin typeface="Sofia Pro"/>
              </a:rPr>
              <a:t>30 maart 2023, Oostende</a:t>
            </a:r>
          </a:p>
          <a:p>
            <a:r>
              <a:rPr lang="nl-BE" b="1" dirty="0">
                <a:solidFill>
                  <a:srgbClr val="31B7BC"/>
                </a:solidFill>
                <a:latin typeface="Sofia Pro"/>
              </a:rPr>
              <a:t>7 november 2023, Brussel</a:t>
            </a:r>
            <a:endParaRPr lang="en-US" b="1" dirty="0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0CCE0F-B0C5-E46F-81A5-A0F816A02014}"/>
              </a:ext>
            </a:extLst>
          </p:cNvPr>
          <p:cNvSpPr txBox="1"/>
          <p:nvPr/>
        </p:nvSpPr>
        <p:spPr>
          <a:xfrm>
            <a:off x="783772" y="2307065"/>
            <a:ext cx="5312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Betere samenwerking mariene ESFRI’s (BE)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LifeWatch, DISSCo, EMBRC, ICOS, Danubius, eLTER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Google Shape;277;p39">
            <a:extLst>
              <a:ext uri="{FF2B5EF4-FFF2-40B4-BE49-F238E27FC236}">
                <a16:creationId xmlns:a16="http://schemas.microsoft.com/office/drawing/2014/main" id="{89099FD9-F64A-249B-0FB7-388606547CD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4741" y="616897"/>
            <a:ext cx="2438773" cy="137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78;p39">
            <a:extLst>
              <a:ext uri="{FF2B5EF4-FFF2-40B4-BE49-F238E27FC236}">
                <a16:creationId xmlns:a16="http://schemas.microsoft.com/office/drawing/2014/main" id="{A74E9334-10A4-59B4-7F75-5EB223004F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2600" y="4128052"/>
            <a:ext cx="1475003" cy="148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80;p39">
            <a:extLst>
              <a:ext uri="{FF2B5EF4-FFF2-40B4-BE49-F238E27FC236}">
                <a16:creationId xmlns:a16="http://schemas.microsoft.com/office/drawing/2014/main" id="{BE44DEA1-B0D1-4848-8E19-E06919450B3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8656" y="3969886"/>
            <a:ext cx="2643796" cy="1564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81;p39">
            <a:extLst>
              <a:ext uri="{FF2B5EF4-FFF2-40B4-BE49-F238E27FC236}">
                <a16:creationId xmlns:a16="http://schemas.microsoft.com/office/drawing/2014/main" id="{3E4C3293-3500-09F7-33A9-5C07E9BD609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3542" y="4259024"/>
            <a:ext cx="3428171" cy="13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82;p39">
            <a:extLst>
              <a:ext uri="{FF2B5EF4-FFF2-40B4-BE49-F238E27FC236}">
                <a16:creationId xmlns:a16="http://schemas.microsoft.com/office/drawing/2014/main" id="{78E25EC9-B668-1FCC-95B8-C629D94E057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14741" y="2463692"/>
            <a:ext cx="2643796" cy="1375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15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898614" y="585768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354D9B"/>
                </a:solidFill>
                <a:effectLst/>
                <a:latin typeface="Sofia Pro" pitchFamily="2" charset="0"/>
              </a:rPr>
              <a:t>The Wave &amp; Pint of Science</a:t>
            </a:r>
            <a:endParaRPr lang="nl-BE" sz="2800" dirty="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898614" y="1165622"/>
            <a:ext cx="31432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b="1" dirty="0">
                <a:solidFill>
                  <a:srgbClr val="31B7BC"/>
                </a:solidFill>
                <a:latin typeface="Sofia Pro"/>
              </a:rPr>
              <a:t>Wereldoceaandag</a:t>
            </a:r>
            <a:endParaRPr lang="en-US" b="1" dirty="0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0CCE0F-B0C5-E46F-81A5-A0F816A02014}"/>
              </a:ext>
            </a:extLst>
          </p:cNvPr>
          <p:cNvSpPr txBox="1"/>
          <p:nvPr/>
        </p:nvSpPr>
        <p:spPr>
          <a:xfrm>
            <a:off x="751115" y="1869867"/>
            <a:ext cx="4822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Hoe vervuild is onze Noordzee?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op vraag van leden kerngroep wetcom: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b="0" i="0" u="none" strike="noStrike" dirty="0">
                <a:effectLst/>
                <a:latin typeface="Calibri" panose="020F0502020204030204" pitchFamily="34" charset="0"/>
              </a:rPr>
              <a:t>MOGs in de kijker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b="0" i="0" u="none" strike="noStrike" dirty="0">
                <a:effectLst/>
                <a:latin typeface="Calibri" panose="020F0502020204030204" pitchFamily="34" charset="0"/>
              </a:rPr>
              <a:t>Video ‘The Wave’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</a:rPr>
              <a:t>l</a:t>
            </a: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ezingen verspreid over 3 avonden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effectLst/>
                <a:latin typeface="Calibri" panose="020F0502020204030204" pitchFamily="34" charset="0"/>
              </a:rPr>
              <a:t>Pint of Science 22-25 mei 2023 in De Kaap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9E7DAB-7635-CDB5-E0A8-13EF1DDDE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815" y="462806"/>
            <a:ext cx="4517571" cy="3130411"/>
          </a:xfrm>
          <a:prstGeom prst="rect">
            <a:avLst/>
          </a:prstGeom>
        </p:spPr>
      </p:pic>
      <p:pic>
        <p:nvPicPr>
          <p:cNvPr id="2050" name="Picture 2" descr="waterstaal onderzoeken uit de Noordzee ">
            <a:extLst>
              <a:ext uri="{FF2B5EF4-FFF2-40B4-BE49-F238E27FC236}">
                <a16:creationId xmlns:a16="http://schemas.microsoft.com/office/drawing/2014/main" id="{D6BDEF01-B9C3-87A7-67C7-F8BCA426B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9" y="3901192"/>
            <a:ext cx="6679066" cy="27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84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692150" y="1150931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Evenementen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692149" y="1705570"/>
            <a:ext cx="502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31B7BC"/>
                </a:solidFill>
                <a:latin typeface="Sofia Pro"/>
              </a:rPr>
              <a:t>Blue Science and Technology summer training </a:t>
            </a:r>
          </a:p>
          <a:p>
            <a:r>
              <a:rPr lang="en-US" sz="2000" b="1">
                <a:solidFill>
                  <a:srgbClr val="31B7BC"/>
                </a:solidFill>
                <a:latin typeface="Sofia Pro"/>
              </a:rPr>
              <a:t>3-14 </a:t>
            </a:r>
            <a:r>
              <a:rPr lang="en-US" sz="2000" b="1" err="1">
                <a:solidFill>
                  <a:srgbClr val="31B7BC"/>
                </a:solidFill>
                <a:latin typeface="Sofia Pro"/>
              </a:rPr>
              <a:t>juli</a:t>
            </a:r>
            <a:r>
              <a:rPr lang="en-US" sz="2000" b="1">
                <a:solidFill>
                  <a:srgbClr val="31B7BC"/>
                </a:solidFill>
                <a:latin typeface="Sofia Pro"/>
              </a:rPr>
              <a:t> (</a:t>
            </a:r>
            <a:r>
              <a:rPr lang="en-US" sz="2000" b="1" err="1">
                <a:solidFill>
                  <a:srgbClr val="31B7BC"/>
                </a:solidFill>
                <a:latin typeface="Sofia Pro"/>
              </a:rPr>
              <a:t>BlueGhent</a:t>
            </a:r>
            <a:r>
              <a:rPr lang="en-US" sz="2000" b="1">
                <a:solidFill>
                  <a:srgbClr val="31B7BC"/>
                </a:solidFill>
                <a:latin typeface="Sofia Pro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8F86C0-901F-D243-44B0-5563465E6CF8}"/>
              </a:ext>
            </a:extLst>
          </p:cNvPr>
          <p:cNvSpPr txBox="1"/>
          <p:nvPr/>
        </p:nvSpPr>
        <p:spPr>
          <a:xfrm>
            <a:off x="607615" y="2455557"/>
            <a:ext cx="5723335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nl-BE" dirty="0"/>
              <a:t>VLIZ: 2 beurzen toegekend (4.250 EUR/st) vanuit De Zee als Goed Doel + Ocean Decade budget</a:t>
            </a:r>
          </a:p>
          <a:p>
            <a:pPr marL="285750" indent="-285750">
              <a:buFontTx/>
              <a:buChar char="-"/>
            </a:pPr>
            <a:r>
              <a:rPr lang="nl-BE" dirty="0"/>
              <a:t>Javiera Marta San Martin Parra actief aan Instituto de Fomento Pesquero in Chili </a:t>
            </a:r>
          </a:p>
          <a:p>
            <a:pPr marL="285750" indent="-285750">
              <a:buFontTx/>
              <a:buChar char="-"/>
            </a:pPr>
            <a:r>
              <a:rPr lang="nl-BE" dirty="0"/>
              <a:t>Flor Carolina Sumba Sumba geaffilieerd aan Escuela Superior Politecnica del Litoral in Ecuador</a:t>
            </a:r>
          </a:p>
          <a:p>
            <a:pPr marL="285750" indent="-285750">
              <a:buFontTx/>
              <a:buChar char="-"/>
            </a:pPr>
            <a:r>
              <a:rPr lang="nl-BE" dirty="0"/>
              <a:t>Kennismaking VLIZ, onderzoeksactiviteiten (incl ESFRIs), mariene robotica</a:t>
            </a:r>
          </a:p>
          <a:p>
            <a:pPr marL="285750" indent="-285750">
              <a:buFontTx/>
              <a:buChar char="-"/>
            </a:pPr>
            <a:endParaRPr lang="nl-BE" dirty="0"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nl-BE" dirty="0"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nl-BE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>
              <a:effectLst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nl-BE" dirty="0"/>
              <a:t>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38126-3433-A3B9-4EED-B55FA547AE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7829549" y="553770"/>
            <a:ext cx="4419602" cy="331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72A81B-3DFF-96E8-A224-B42BEB682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466" y="4426514"/>
            <a:ext cx="5638800" cy="25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5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2781B3F-0C38-9695-49F8-4F8C31654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C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5E8E532E-6740-D021-F3C9-50D2206AE1DD}"/>
              </a:ext>
            </a:extLst>
          </p:cNvPr>
          <p:cNvSpPr/>
          <p:nvPr/>
        </p:nvSpPr>
        <p:spPr>
          <a:xfrm flipV="1">
            <a:off x="0" y="0"/>
            <a:ext cx="11696700" cy="6375400"/>
          </a:xfrm>
          <a:custGeom>
            <a:avLst/>
            <a:gdLst/>
            <a:ahLst/>
            <a:cxnLst/>
            <a:rect l="0" t="0" r="0" b="0"/>
            <a:pathLst>
              <a:path w="8837994" h="3832208">
                <a:moveTo>
                  <a:pt x="0" y="0"/>
                </a:moveTo>
                <a:lnTo>
                  <a:pt x="7757999" y="0"/>
                </a:lnTo>
                <a:cubicBezTo>
                  <a:pt x="8354467" y="0"/>
                  <a:pt x="8837994" y="483527"/>
                  <a:pt x="8837994" y="1080021"/>
                </a:cubicBezTo>
                <a:lnTo>
                  <a:pt x="8837994" y="3832208"/>
                </a:lnTo>
                <a:lnTo>
                  <a:pt x="0" y="38322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81C4B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5BA84E-DD66-C581-3ED2-2A1632A1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3387" y="6200775"/>
            <a:ext cx="555713" cy="34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D97A597-2A5F-A36C-988E-06043C8302FA}"/>
              </a:ext>
            </a:extLst>
          </p:cNvPr>
          <p:cNvSpPr txBox="1"/>
          <p:nvPr/>
        </p:nvSpPr>
        <p:spPr>
          <a:xfrm>
            <a:off x="996950" y="1726549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354D9B"/>
                </a:solidFill>
                <a:effectLst/>
                <a:latin typeface="Sofia Pro" pitchFamily="2" charset="0"/>
              </a:rPr>
              <a:t>Evenementen</a:t>
            </a:r>
            <a:endParaRPr lang="nl-BE" sz="2800">
              <a:solidFill>
                <a:srgbClr val="354D9B"/>
              </a:solidFill>
              <a:effectLst/>
              <a:latin typeface="Sofia Pr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4681A-23F7-3AC0-375B-168E830C61D9}"/>
              </a:ext>
            </a:extLst>
          </p:cNvPr>
          <p:cNvSpPr txBox="1"/>
          <p:nvPr/>
        </p:nvSpPr>
        <p:spPr>
          <a:xfrm>
            <a:off x="996950" y="2249769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31B7BC"/>
                </a:solidFill>
                <a:latin typeface="Sofia Pro"/>
              </a:rPr>
              <a:t>Ledendag 23 juni 2023</a:t>
            </a:r>
            <a:endParaRPr lang="en-US" b="1">
              <a:solidFill>
                <a:srgbClr val="31B7BC"/>
              </a:solidFill>
              <a:latin typeface="Sofia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7B8AC-F12A-580A-9135-2886446071E0}"/>
              </a:ext>
            </a:extLst>
          </p:cNvPr>
          <p:cNvSpPr txBox="1"/>
          <p:nvPr/>
        </p:nvSpPr>
        <p:spPr>
          <a:xfrm>
            <a:off x="1066800" y="2619101"/>
            <a:ext cx="3073400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250 dlnmrs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UITVERKOCHT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/>
              <a:t>Preview Ocean Innovation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19292B9D-A4F1-E03B-2682-A7C6D944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557" y="52841"/>
            <a:ext cx="4463220" cy="3347415"/>
          </a:xfrm>
          <a:prstGeom prst="rect">
            <a:avLst/>
          </a:prstGeom>
        </p:spPr>
      </p:pic>
      <p:pic>
        <p:nvPicPr>
          <p:cNvPr id="11" name="Picture 1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804CA3C-19C4-0845-FE7A-AD0084E4E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8200" y="3390466"/>
            <a:ext cx="7693800" cy="3467534"/>
          </a:xfrm>
          <a:prstGeom prst="rect">
            <a:avLst/>
          </a:prstGeom>
        </p:spPr>
      </p:pic>
      <p:pic>
        <p:nvPicPr>
          <p:cNvPr id="13" name="Picture 1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B13738ED-E04F-9E1C-7BE6-F217C66308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31" r="13081"/>
          <a:stretch/>
        </p:blipFill>
        <p:spPr>
          <a:xfrm>
            <a:off x="4498200" y="58950"/>
            <a:ext cx="3603171" cy="337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74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dba0e0-91f0-4dc0-9a35-ec122faa1ebd" xsi:nil="true"/>
    <lcf76f155ced4ddcb4097134ff3c332f xmlns="9fe09ab4-8525-409f-9c79-50bfb5d5c54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61A5FC4780364188CEDF7A2845B571" ma:contentTypeVersion="14" ma:contentTypeDescription="Een nieuw document maken." ma:contentTypeScope="" ma:versionID="e8ecbbcbda218668ac79f3d49dc52be8">
  <xsd:schema xmlns:xsd="http://www.w3.org/2001/XMLSchema" xmlns:xs="http://www.w3.org/2001/XMLSchema" xmlns:p="http://schemas.microsoft.com/office/2006/metadata/properties" xmlns:ns2="9fe09ab4-8525-409f-9c79-50bfb5d5c542" xmlns:ns3="7edba0e0-91f0-4dc0-9a35-ec122faa1ebd" targetNamespace="http://schemas.microsoft.com/office/2006/metadata/properties" ma:root="true" ma:fieldsID="92bae2daba6e4df92b5a6103fa5b57a9" ns2:_="" ns3:_="">
    <xsd:import namespace="9fe09ab4-8525-409f-9c79-50bfb5d5c542"/>
    <xsd:import namespace="7edba0e0-91f0-4dc0-9a35-ec122faa1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09ab4-8525-409f-9c79-50bfb5d5c5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ba6d4dff-7aa7-43ac-b41c-ffaa9d29ac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ba0e0-91f0-4dc0-9a35-ec122faa1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6664987-b121-4225-9ed5-510e6303f194}" ma:internalName="TaxCatchAll" ma:showField="CatchAllData" ma:web="7edba0e0-91f0-4dc0-9a35-ec122faa1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693002-F7C2-4AB3-82B3-26E7957AAA76}">
  <ds:schemaRefs>
    <ds:schemaRef ds:uri="7edba0e0-91f0-4dc0-9a35-ec122faa1ebd"/>
    <ds:schemaRef ds:uri="9fe09ab4-8525-409f-9c79-50bfb5d5c5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4FC814A-7027-4BA1-99D0-F56A31B3C55A}">
  <ds:schemaRefs>
    <ds:schemaRef ds:uri="7edba0e0-91f0-4dc0-9a35-ec122faa1ebd"/>
    <ds:schemaRef ds:uri="9fe09ab4-8525-409f-9c79-50bfb5d5c5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2FC44AF-F62C-4F67-8063-A8D0B3FC26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1540</Words>
  <Application>Microsoft Office PowerPoint</Application>
  <PresentationFormat>Widescreen</PresentationFormat>
  <Paragraphs>308</Paragraphs>
  <Slides>41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Lise Lambrecht</dc:creator>
  <cp:lastModifiedBy>Tina Mertens</cp:lastModifiedBy>
  <cp:revision>58</cp:revision>
  <dcterms:created xsi:type="dcterms:W3CDTF">2022-09-27T07:11:30Z</dcterms:created>
  <dcterms:modified xsi:type="dcterms:W3CDTF">2023-12-01T12:16:18Z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0x0101007961A5FC4780364188CEDF7A2845B571</vt:lpwstr>
  </property>
  <property fmtid="{D5CDD505-2E9C-101B-9397-08002B2CF9AE}" pid="3" name="MediaServiceImageTags">
    <vt:lpwstr/>
  </property>
</Properties>
</file>